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8" r:id="rId3"/>
    <p:sldId id="540" r:id="rId4"/>
    <p:sldId id="541" r:id="rId5"/>
    <p:sldId id="542" r:id="rId6"/>
    <p:sldId id="545" r:id="rId7"/>
    <p:sldId id="544" r:id="rId8"/>
    <p:sldId id="546" r:id="rId9"/>
    <p:sldId id="547" r:id="rId10"/>
    <p:sldId id="603" r:id="rId11"/>
    <p:sldId id="549" r:id="rId12"/>
    <p:sldId id="548" r:id="rId13"/>
    <p:sldId id="550" r:id="rId14"/>
    <p:sldId id="607" r:id="rId15"/>
    <p:sldId id="551" r:id="rId16"/>
    <p:sldId id="608" r:id="rId17"/>
    <p:sldId id="609" r:id="rId18"/>
    <p:sldId id="610" r:id="rId19"/>
    <p:sldId id="611" r:id="rId20"/>
    <p:sldId id="606" r:id="rId21"/>
    <p:sldId id="605" r:id="rId22"/>
    <p:sldId id="552" r:id="rId23"/>
    <p:sldId id="604" r:id="rId24"/>
    <p:sldId id="553" r:id="rId25"/>
    <p:sldId id="612" r:id="rId26"/>
    <p:sldId id="613" r:id="rId27"/>
    <p:sldId id="615" r:id="rId28"/>
    <p:sldId id="614" r:id="rId29"/>
    <p:sldId id="554" r:id="rId30"/>
    <p:sldId id="616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617" r:id="rId40"/>
    <p:sldId id="563" r:id="rId41"/>
    <p:sldId id="564" r:id="rId42"/>
    <p:sldId id="566" r:id="rId43"/>
    <p:sldId id="567" r:id="rId44"/>
    <p:sldId id="568" r:id="rId45"/>
    <p:sldId id="569" r:id="rId46"/>
    <p:sldId id="618" r:id="rId47"/>
    <p:sldId id="619" r:id="rId48"/>
    <p:sldId id="570" r:id="rId49"/>
    <p:sldId id="571" r:id="rId50"/>
    <p:sldId id="620" r:id="rId51"/>
    <p:sldId id="572" r:id="rId52"/>
    <p:sldId id="573" r:id="rId53"/>
    <p:sldId id="574" r:id="rId54"/>
    <p:sldId id="575" r:id="rId55"/>
    <p:sldId id="621" r:id="rId56"/>
    <p:sldId id="576" r:id="rId57"/>
    <p:sldId id="578" r:id="rId58"/>
    <p:sldId id="579" r:id="rId59"/>
    <p:sldId id="580" r:id="rId60"/>
    <p:sldId id="581" r:id="rId61"/>
    <p:sldId id="582" r:id="rId62"/>
    <p:sldId id="624" r:id="rId63"/>
    <p:sldId id="601" r:id="rId64"/>
    <p:sldId id="622" r:id="rId65"/>
    <p:sldId id="597" r:id="rId66"/>
    <p:sldId id="623" r:id="rId67"/>
    <p:sldId id="583" r:id="rId68"/>
    <p:sldId id="600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yizhuo" initials="z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866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3T14:32:34.067" idx="1">
    <p:pos x="10" y="10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BEF45-8451-48C6-8BF9-81D4F16F7AF3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AC055-07CA-4CFD-8A9B-F4F2E2A929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1"/>
          <p:cNvGrpSpPr/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795463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5" name="Group 206"/>
          <p:cNvGrpSpPr/>
          <p:nvPr/>
        </p:nvGrpSpPr>
        <p:grpSpPr bwMode="auto">
          <a:xfrm>
            <a:off x="0" y="533400"/>
            <a:ext cx="9144000" cy="5689600"/>
            <a:chOff x="0" y="336"/>
            <a:chExt cx="5760" cy="3584"/>
          </a:xfrm>
        </p:grpSpPr>
        <p:sp>
          <p:nvSpPr>
            <p:cNvPr id="26" name="Line 192"/>
            <p:cNvSpPr>
              <a:spLocks noChangeShapeType="1"/>
            </p:cNvSpPr>
            <p:nvPr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 flipH="1">
              <a:off x="0" y="112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 dirty="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9" name="Group 234"/>
          <p:cNvGrpSpPr/>
          <p:nvPr/>
        </p:nvGrpSpPr>
        <p:grpSpPr bwMode="auto">
          <a:xfrm>
            <a:off x="0" y="2257425"/>
            <a:ext cx="4738688" cy="4600575"/>
            <a:chOff x="-9" y="1395"/>
            <a:chExt cx="2985" cy="2898"/>
          </a:xfrm>
        </p:grpSpPr>
        <p:pic>
          <p:nvPicPr>
            <p:cNvPr id="40" name="Picture 213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46681" r="2339"/>
            <a:stretch>
              <a:fillRect/>
            </a:stretch>
          </p:blipFill>
          <p:spPr bwMode="gray">
            <a:xfrm>
              <a:off x="0" y="1395"/>
              <a:ext cx="2976" cy="2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Freeform 209"/>
            <p:cNvSpPr/>
            <p:nvPr/>
          </p:nvSpPr>
          <p:spPr bwMode="gray">
            <a:xfrm>
              <a:off x="-9" y="1493"/>
              <a:ext cx="2841" cy="2599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841" y="0"/>
                </a:cxn>
                <a:cxn ang="0">
                  <a:pos x="1294" y="2597"/>
                </a:cxn>
                <a:cxn ang="0">
                  <a:pos x="2" y="2599"/>
                </a:cxn>
                <a:cxn ang="0">
                  <a:pos x="0" y="18"/>
                </a:cxn>
              </a:cxnLst>
              <a:rect l="0" t="0" r="r" b="b"/>
              <a:pathLst>
                <a:path w="2841" h="2599">
                  <a:moveTo>
                    <a:pt x="0" y="18"/>
                  </a:moveTo>
                  <a:lnTo>
                    <a:pt x="2841" y="0"/>
                  </a:lnTo>
                  <a:lnTo>
                    <a:pt x="1294" y="2597"/>
                  </a:lnTo>
                  <a:lnTo>
                    <a:pt x="2" y="2599"/>
                  </a:lnTo>
                  <a:lnTo>
                    <a:pt x="0" y="18"/>
                  </a:ln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 r="-36540"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2" name="Group 233"/>
          <p:cNvGrpSpPr/>
          <p:nvPr/>
        </p:nvGrpSpPr>
        <p:grpSpPr bwMode="auto">
          <a:xfrm>
            <a:off x="9525" y="1395413"/>
            <a:ext cx="4256088" cy="4598987"/>
            <a:chOff x="0" y="1039"/>
            <a:chExt cx="2681" cy="2897"/>
          </a:xfrm>
        </p:grpSpPr>
        <p:pic>
          <p:nvPicPr>
            <p:cNvPr id="43" name="Picture 220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51730" r="2339"/>
            <a:stretch>
              <a:fillRect/>
            </a:stretch>
          </p:blipFill>
          <p:spPr bwMode="gray">
            <a:xfrm>
              <a:off x="0" y="1039"/>
              <a:ext cx="2681" cy="2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Freeform 221" descr="封面二"/>
            <p:cNvSpPr/>
            <p:nvPr/>
          </p:nvSpPr>
          <p:spPr bwMode="gray">
            <a:xfrm>
              <a:off x="0" y="1137"/>
              <a:ext cx="2537" cy="2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7" y="1"/>
                </a:cxn>
                <a:cxn ang="0">
                  <a:pos x="991" y="2597"/>
                </a:cxn>
                <a:cxn ang="0">
                  <a:pos x="0" y="2600"/>
                </a:cxn>
                <a:cxn ang="0">
                  <a:pos x="0" y="0"/>
                </a:cxn>
              </a:cxnLst>
              <a:rect l="0" t="0" r="r" b="b"/>
              <a:pathLst>
                <a:path w="2537" h="2600">
                  <a:moveTo>
                    <a:pt x="0" y="0"/>
                  </a:moveTo>
                  <a:lnTo>
                    <a:pt x="2537" y="1"/>
                  </a:lnTo>
                  <a:lnTo>
                    <a:pt x="991" y="2597"/>
                  </a:lnTo>
                  <a:lnTo>
                    <a:pt x="0" y="2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 cstate="print"/>
              <a:srcRect/>
              <a:stretch>
                <a:fillRect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5" name="Group 232"/>
          <p:cNvGrpSpPr/>
          <p:nvPr/>
        </p:nvGrpSpPr>
        <p:grpSpPr bwMode="auto">
          <a:xfrm>
            <a:off x="-4763" y="304800"/>
            <a:ext cx="3821113" cy="5078413"/>
            <a:chOff x="-7" y="240"/>
            <a:chExt cx="2407" cy="3199"/>
          </a:xfrm>
        </p:grpSpPr>
        <p:pic>
          <p:nvPicPr>
            <p:cNvPr id="46" name="Picture 223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60431" r="2339"/>
            <a:stretch>
              <a:fillRect/>
            </a:stretch>
          </p:blipFill>
          <p:spPr bwMode="gray">
            <a:xfrm>
              <a:off x="0" y="240"/>
              <a:ext cx="2400" cy="3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Freeform 224"/>
            <p:cNvSpPr/>
            <p:nvPr/>
          </p:nvSpPr>
          <p:spPr bwMode="gray">
            <a:xfrm>
              <a:off x="-7" y="348"/>
              <a:ext cx="2247" cy="287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47" y="0"/>
                </a:cxn>
                <a:cxn ang="0">
                  <a:pos x="540" y="2868"/>
                </a:cxn>
                <a:cxn ang="0">
                  <a:pos x="0" y="2874"/>
                </a:cxn>
                <a:cxn ang="0">
                  <a:pos x="7" y="0"/>
                </a:cxn>
              </a:cxnLst>
              <a:rect l="0" t="0" r="r" b="b"/>
              <a:pathLst>
                <a:path w="2247" h="2874">
                  <a:moveTo>
                    <a:pt x="7" y="0"/>
                  </a:moveTo>
                  <a:lnTo>
                    <a:pt x="2247" y="0"/>
                  </a:lnTo>
                  <a:lnTo>
                    <a:pt x="540" y="2868"/>
                  </a:lnTo>
                  <a:lnTo>
                    <a:pt x="0" y="2874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1">
              <a:blip r:embed="rId5" cstate="print"/>
              <a:srcRect/>
              <a:stretch>
                <a:fillRect r="-25709"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 hasCustomPrompt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r>
              <a:rPr lang="zh-CN" altLang="en-US" noProof="0"/>
              <a:t>单击图标添加图表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1"/>
          <p:cNvGrpSpPr/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844824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" name="Group 206"/>
          <p:cNvGrpSpPr/>
          <p:nvPr/>
        </p:nvGrpSpPr>
        <p:grpSpPr bwMode="auto">
          <a:xfrm>
            <a:off x="-71470" y="-357214"/>
            <a:ext cx="9215438" cy="6508750"/>
            <a:chOff x="-45" y="-180"/>
            <a:chExt cx="5805" cy="4100"/>
          </a:xfrm>
        </p:grpSpPr>
        <p:sp>
          <p:nvSpPr>
            <p:cNvPr id="26" name="Line 192"/>
            <p:cNvSpPr>
              <a:spLocks noChangeShapeType="1"/>
            </p:cNvSpPr>
            <p:nvPr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 flipH="1">
              <a:off x="-45" y="-18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 dirty="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65" descr="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260648"/>
            <a:ext cx="8501090" cy="857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6384949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592933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5884883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5959496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6357958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4" name="Rectangle 176"/>
          <p:cNvSpPr>
            <a:spLocks noChangeArrowheads="1"/>
          </p:cNvSpPr>
          <p:nvPr/>
        </p:nvSpPr>
        <p:spPr bwMode="gray">
          <a:xfrm>
            <a:off x="4065587" y="6357958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2" name="组合 76"/>
          <p:cNvGrpSpPr/>
          <p:nvPr/>
        </p:nvGrpSpPr>
        <p:grpSpPr bwMode="auto">
          <a:xfrm>
            <a:off x="5067300" y="0"/>
            <a:ext cx="4076700" cy="939800"/>
            <a:chOff x="5067300" y="5918200"/>
            <a:chExt cx="4076700" cy="939800"/>
          </a:xfrm>
        </p:grpSpPr>
        <p:sp>
          <p:nvSpPr>
            <p:cNvPr id="7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86" name="组合 76"/>
          <p:cNvGrpSpPr/>
          <p:nvPr/>
        </p:nvGrpSpPr>
        <p:grpSpPr bwMode="auto">
          <a:xfrm>
            <a:off x="0" y="0"/>
            <a:ext cx="4076700" cy="939800"/>
            <a:chOff x="5067300" y="5918200"/>
            <a:chExt cx="4076700" cy="939800"/>
          </a:xfrm>
        </p:grpSpPr>
        <p:sp>
          <p:nvSpPr>
            <p:cNvPr id="87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8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0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1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2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94" name="组合 76"/>
          <p:cNvGrpSpPr/>
          <p:nvPr/>
        </p:nvGrpSpPr>
        <p:grpSpPr bwMode="auto">
          <a:xfrm>
            <a:off x="995366" y="0"/>
            <a:ext cx="4076700" cy="939800"/>
            <a:chOff x="5067300" y="5918200"/>
            <a:chExt cx="4076700" cy="939800"/>
          </a:xfrm>
        </p:grpSpPr>
        <p:sp>
          <p:nvSpPr>
            <p:cNvPr id="95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6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7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8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9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0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101" name="组合 76"/>
          <p:cNvGrpSpPr/>
          <p:nvPr/>
        </p:nvGrpSpPr>
        <p:grpSpPr bwMode="auto">
          <a:xfrm>
            <a:off x="4071934" y="-24"/>
            <a:ext cx="4076700" cy="939800"/>
            <a:chOff x="5067300" y="5918200"/>
            <a:chExt cx="4076700" cy="939800"/>
          </a:xfrm>
        </p:grpSpPr>
        <p:sp>
          <p:nvSpPr>
            <p:cNvPr id="10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7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8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9" name="组合 64"/>
            <p:cNvGrpSpPr/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40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7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1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5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2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3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2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3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4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9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1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2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8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9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t>11/2/2020</a:t>
            </a:fld>
            <a:endParaRPr lang="en-US" dirty="0"/>
          </a:p>
        </p:txBody>
      </p:sp>
      <p:sp>
        <p:nvSpPr>
          <p:cNvPr id="7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28" Type="http://schemas.openxmlformats.org/officeDocument/2006/relationships/image" Target="../media/image7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Relationship Id="rId27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5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6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7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8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9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0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2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4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5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7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8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0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" name="组合 86"/>
          <p:cNvGrpSpPr/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66" name="图片 65" descr="标题.jpg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1088" name="组合 64"/>
            <p:cNvGrpSpPr/>
            <p:nvPr/>
          </p:nvGrpSpPr>
          <p:grpSpPr bwMode="auto">
            <a:xfrm>
              <a:off x="-1588" y="-26988"/>
              <a:ext cx="1287463" cy="1674813"/>
              <a:chOff x="-1588" y="-26988"/>
              <a:chExt cx="1158876" cy="1508126"/>
            </a:xfrm>
          </p:grpSpPr>
          <p:grpSp>
            <p:nvGrpSpPr>
              <p:cNvPr id="1089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1100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2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1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2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0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1096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4" name="Freeform 200"/>
                <p:cNvSpPr/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2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1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1092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2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7" name="Freeform 203"/>
                <p:cNvSpPr/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2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95413" y="409575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8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3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8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7" name="组合 76"/>
          <p:cNvGrpSpPr/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71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2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9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1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3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8" name="组合 75"/>
          <p:cNvGrpSpPr/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9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7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785813" y="1500188"/>
            <a:ext cx="7929562" cy="4214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5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8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53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9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image" Target="../media/image53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"/>
          <p:cNvSpPr>
            <a:spLocks noGrp="1" noChangeArrowheads="1"/>
          </p:cNvSpPr>
          <p:nvPr>
            <p:ph type="subTitle" idx="4294967295"/>
          </p:nvPr>
        </p:nvSpPr>
        <p:spPr>
          <a:xfrm>
            <a:off x="1691680" y="4658584"/>
            <a:ext cx="5571728" cy="438318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None/>
            </a:pP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王石平，教授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博导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旗山学者</a:t>
            </a: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  <a:buNone/>
            </a:pP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sz="3200" dirty="0">
              <a:ea typeface="楷体_GB2312"/>
              <a:cs typeface="楷体_GB2312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786134" y="1981200"/>
            <a:ext cx="6062465" cy="2057400"/>
          </a:xfrm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1" hangingPunct="1"/>
            <a:r>
              <a:rPr lang="zh-CN" altLang="en-US" dirty="0"/>
              <a:t>   第十三讲 训练神经网络（</a:t>
            </a:r>
            <a:r>
              <a:rPr lang="el-GR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Ι</a:t>
            </a:r>
            <a:r>
              <a:rPr lang="zh-CN" altLang="en-US" dirty="0"/>
              <a:t>）</a:t>
            </a:r>
            <a:endParaRPr lang="en-US" altLang="zh-CN" sz="4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60" y="0"/>
            <a:ext cx="1788079" cy="1800000"/>
          </a:xfrm>
          <a:prstGeom prst="rect">
            <a:avLst/>
          </a:prstGeom>
        </p:spPr>
      </p:pic>
      <p:sp>
        <p:nvSpPr>
          <p:cNvPr id="7" name="Rectangle 10"/>
          <p:cNvSpPr txBox="1">
            <a:spLocks noChangeArrowheads="1"/>
          </p:cNvSpPr>
          <p:nvPr/>
        </p:nvSpPr>
        <p:spPr bwMode="gray">
          <a:xfrm>
            <a:off x="1619672" y="5365913"/>
            <a:ext cx="5571728" cy="4383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zh-CN" altLang="en-US" b="1" kern="0" dirty="0">
                <a:solidFill>
                  <a:srgbClr val="0033CC"/>
                </a:solidFill>
                <a:ea typeface="楷体_GB2312"/>
                <a:cs typeface="楷体_GB2312"/>
              </a:rPr>
              <a:t>数学与计算机科学学院</a:t>
            </a:r>
            <a:endParaRPr lang="en-NZ" altLang="zh-CN" b="1" kern="0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b="0" kern="0" dirty="0">
              <a:ea typeface="楷体_GB2312"/>
              <a:cs typeface="楷体_GB231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r="20686"/>
          <a:stretch>
            <a:fillRect/>
          </a:stretch>
        </p:blipFill>
        <p:spPr>
          <a:xfrm>
            <a:off x="5868144" y="5903936"/>
            <a:ext cx="3240361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66800" y="1676400"/>
            <a:ext cx="51845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激活函数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数据预处理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权重初始化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批标准化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监督学习过程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超参数优化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38862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4"/>
          <p:cNvSpPr>
            <a:spLocks noChangeShapeType="1"/>
          </p:cNvSpPr>
          <p:nvPr/>
        </p:nvSpPr>
        <p:spPr bwMode="auto">
          <a:xfrm flipV="1">
            <a:off x="1752600" y="3276600"/>
            <a:ext cx="1371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743200" y="33528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zh-CN" sz="2400" b="1"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276600" y="51816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zh-CN" sz="2400" b="1">
                <a:solidFill>
                  <a:schemeClr val="accent1"/>
                </a:solidFill>
                <a:ea typeface="宋体" panose="02010600030101010101" pitchFamily="2" charset="-122"/>
              </a:rPr>
              <a:t>wx</a:t>
            </a:r>
            <a:r>
              <a:rPr kumimoji="0" lang="en-GB" altLang="zh-CN" sz="2400">
                <a:solidFill>
                  <a:schemeClr val="accent1"/>
                </a:solidFill>
                <a:ea typeface="宋体" panose="02010600030101010101" pitchFamily="2" charset="-122"/>
              </a:rPr>
              <a:t>+b=0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048000" y="4495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zh-CN" sz="2400" b="1">
                <a:solidFill>
                  <a:schemeClr val="tx2"/>
                </a:solidFill>
                <a:ea typeface="宋体" panose="02010600030101010101" pitchFamily="2" charset="-122"/>
              </a:rPr>
              <a:t>wx</a:t>
            </a:r>
            <a:r>
              <a:rPr kumimoji="0" lang="en-GB" altLang="zh-CN" sz="2400">
                <a:solidFill>
                  <a:schemeClr val="tx2"/>
                </a:solidFill>
                <a:ea typeface="宋体" panose="02010600030101010101" pitchFamily="2" charset="-122"/>
              </a:rPr>
              <a:t>+b&gt;0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057400" y="48006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GB" altLang="zh-CN" sz="2400" b="1">
                <a:solidFill>
                  <a:schemeClr val="tx2"/>
                </a:solidFill>
                <a:ea typeface="宋体" panose="02010600030101010101" pitchFamily="2" charset="-122"/>
              </a:rPr>
              <a:t>wx</a:t>
            </a:r>
            <a:r>
              <a:rPr kumimoji="0" lang="en-GB" altLang="zh-CN" sz="2400">
                <a:solidFill>
                  <a:schemeClr val="tx2"/>
                </a:solidFill>
                <a:ea typeface="宋体" panose="02010600030101010101" pitchFamily="2" charset="-122"/>
              </a:rPr>
              <a:t>+b&lt;0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00485"/>
            <a:ext cx="8342857" cy="47714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5000"/>
            <a:ext cx="9067799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sp>
        <p:nvSpPr>
          <p:cNvPr id="3" name="文本框 2"/>
          <p:cNvSpPr txBox="1"/>
          <p:nvPr/>
        </p:nvSpPr>
        <p:spPr>
          <a:xfrm>
            <a:off x="4559030" y="3276600"/>
            <a:ext cx="4518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1</a:t>
            </a:r>
            <a:r>
              <a:rPr lang="zh-CN" altLang="en-US" sz="2400" dirty="0"/>
              <a:t>、将数字压入 </a:t>
            </a:r>
            <a:r>
              <a:rPr lang="en-US" altLang="zh-CN" sz="2400" dirty="0"/>
              <a:t>[0, 1] </a:t>
            </a:r>
            <a:r>
              <a:rPr lang="zh-CN" altLang="en-US" sz="2400" dirty="0"/>
              <a:t>范围中。</a:t>
            </a:r>
            <a:endParaRPr lang="en-US" altLang="zh-CN" sz="2400" dirty="0"/>
          </a:p>
          <a:p>
            <a:pPr algn="just"/>
            <a:r>
              <a:rPr lang="en-US" altLang="zh-CN" sz="2400" dirty="0"/>
              <a:t>2</a:t>
            </a:r>
            <a:r>
              <a:rPr lang="zh-CN" altLang="en-US" sz="2400" dirty="0"/>
              <a:t>、由于它们可以很好地解释为神经元的饱和“发射速率”，因此在历史上很受欢迎。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5" y="2133600"/>
            <a:ext cx="3923809" cy="3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8" y="1981200"/>
            <a:ext cx="3809524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sp>
        <p:nvSpPr>
          <p:cNvPr id="3" name="文本框 2"/>
          <p:cNvSpPr txBox="1"/>
          <p:nvPr/>
        </p:nvSpPr>
        <p:spPr>
          <a:xfrm>
            <a:off x="4385535" y="2895600"/>
            <a:ext cx="46822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1</a:t>
            </a:r>
            <a:r>
              <a:rPr lang="zh-CN" altLang="en-US" sz="2400" dirty="0"/>
              <a:t>、将数字压入 </a:t>
            </a:r>
            <a:r>
              <a:rPr lang="en-US" altLang="zh-CN" sz="2400" dirty="0"/>
              <a:t>[0, 1] </a:t>
            </a:r>
            <a:r>
              <a:rPr lang="zh-CN" altLang="en-US" sz="2400" dirty="0"/>
              <a:t>范围中。</a:t>
            </a:r>
            <a:endParaRPr lang="en-US" altLang="zh-CN" sz="2400" dirty="0"/>
          </a:p>
          <a:p>
            <a:pPr algn="just"/>
            <a:r>
              <a:rPr lang="en-US" altLang="zh-CN" sz="2400" dirty="0"/>
              <a:t>2</a:t>
            </a:r>
            <a:r>
              <a:rPr lang="zh-CN" altLang="en-US" sz="2400" dirty="0"/>
              <a:t>、由于它们可以很好地解释为神经元的饱和“发射速率”，因此在历史上很受欢迎。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/>
              <a:t>存在的问题：</a:t>
            </a:r>
            <a:endParaRPr lang="en-US" altLang="zh-CN" sz="2400" dirty="0"/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、饱和的神经元会导致梯度消失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5" y="2133600"/>
            <a:ext cx="3923809" cy="3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8" y="1981200"/>
            <a:ext cx="3809524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96" y="1447800"/>
            <a:ext cx="7692607" cy="3007937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Sigmoid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4876800" y="4834062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-10</a:t>
            </a:r>
            <a:r>
              <a:rPr lang="zh-CN" altLang="en-US" sz="2400" dirty="0"/>
              <a:t>时会发生什么？</a:t>
            </a:r>
            <a:endParaRPr lang="en-US" altLang="zh-CN" sz="2400" dirty="0"/>
          </a:p>
          <a:p>
            <a:r>
              <a:rPr lang="zh-CN" altLang="en-US" sz="2400" dirty="0"/>
              <a:t>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0</a:t>
            </a:r>
            <a:r>
              <a:rPr lang="zh-CN" altLang="en-US" sz="2400" dirty="0"/>
              <a:t>时会发生什么？</a:t>
            </a:r>
            <a:endParaRPr lang="en-US" altLang="zh-CN" sz="2400" dirty="0"/>
          </a:p>
          <a:p>
            <a:r>
              <a:rPr lang="zh-CN" altLang="en-US" sz="2400" dirty="0"/>
              <a:t>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10</a:t>
            </a:r>
            <a:r>
              <a:rPr lang="zh-CN" altLang="en-US" sz="2400" dirty="0"/>
              <a:t>时会发生什么？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5" y="4199107"/>
            <a:ext cx="3733524" cy="24702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sp>
        <p:nvSpPr>
          <p:cNvPr id="3" name="文本框 2"/>
          <p:cNvSpPr txBox="1"/>
          <p:nvPr/>
        </p:nvSpPr>
        <p:spPr>
          <a:xfrm>
            <a:off x="4170735" y="2895600"/>
            <a:ext cx="47328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1</a:t>
            </a:r>
            <a:r>
              <a:rPr lang="zh-CN" altLang="en-US" sz="2400" dirty="0"/>
              <a:t>、将数字压入 </a:t>
            </a:r>
            <a:r>
              <a:rPr lang="en-US" altLang="zh-CN" sz="2400" dirty="0"/>
              <a:t>[0, 1] </a:t>
            </a:r>
            <a:r>
              <a:rPr lang="zh-CN" altLang="en-US" sz="2400" dirty="0"/>
              <a:t>范围中。</a:t>
            </a:r>
            <a:endParaRPr lang="en-US" altLang="zh-CN" sz="2400" dirty="0"/>
          </a:p>
          <a:p>
            <a:pPr algn="just"/>
            <a:r>
              <a:rPr lang="en-US" altLang="zh-CN" sz="2400" dirty="0"/>
              <a:t>2</a:t>
            </a:r>
            <a:r>
              <a:rPr lang="zh-CN" altLang="en-US" sz="2400" dirty="0"/>
              <a:t>、由于它们可以很好地解释为神经元的饱和“发射速率”，因此在历史上很受欢迎。</a:t>
            </a:r>
            <a:endParaRPr lang="en-US" altLang="zh-CN" sz="2400" dirty="0"/>
          </a:p>
          <a:p>
            <a:pPr algn="just"/>
            <a:endParaRPr lang="en-US" altLang="zh-CN" sz="2400" dirty="0"/>
          </a:p>
          <a:p>
            <a:pPr algn="just"/>
            <a:r>
              <a:rPr lang="zh-CN" altLang="en-US" sz="2400" dirty="0"/>
              <a:t>存在的问题：</a:t>
            </a:r>
            <a:endParaRPr lang="en-US" altLang="zh-CN" sz="2400" dirty="0"/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、饱和的神经元会导致梯度消失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sz="2400" dirty="0">
                <a:solidFill>
                  <a:srgbClr val="FF0000"/>
                </a:solidFill>
              </a:rPr>
              <a:t>输出并不是以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zh-CN" altLang="en-US" sz="2400" dirty="0">
                <a:solidFill>
                  <a:srgbClr val="FF0000"/>
                </a:solidFill>
              </a:rPr>
              <a:t>为中心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5" y="2133600"/>
            <a:ext cx="3923809" cy="3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8" y="1981200"/>
            <a:ext cx="3809524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Sigmoid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183416" y="1576958"/>
            <a:ext cx="918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当输入给神经元的</a:t>
            </a:r>
            <a:r>
              <a:rPr lang="en-US" altLang="zh-CN" sz="2400" dirty="0"/>
              <a:t>x</a:t>
            </a:r>
            <a:r>
              <a:rPr lang="zh-CN" altLang="en-US" sz="2400" dirty="0"/>
              <a:t>总为正值时，对于</a:t>
            </a:r>
            <a:r>
              <a:rPr lang="en-US" altLang="zh-CN" sz="2400" dirty="0"/>
              <a:t>w</a:t>
            </a:r>
            <a:r>
              <a:rPr lang="zh-CN" altLang="en-US" sz="2400" dirty="0"/>
              <a:t>求梯度会发生什么？</a:t>
            </a:r>
            <a:endParaRPr lang="en-US" altLang="zh-CN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" y="2586678"/>
            <a:ext cx="4819048" cy="27904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105751"/>
            <a:ext cx="2673538" cy="13995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171950" y="1905000"/>
            <a:ext cx="4514850" cy="4945400"/>
            <a:chOff x="4114800" y="1988800"/>
            <a:chExt cx="4514850" cy="49454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1988800"/>
              <a:ext cx="4514850" cy="41529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7475" y="6172200"/>
              <a:ext cx="1685925" cy="762000"/>
            </a:xfrm>
            <a:prstGeom prst="rect">
              <a:avLst/>
            </a:prstGeom>
          </p:spPr>
        </p:pic>
      </p:grpSp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Sigmoid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183416" y="1576958"/>
            <a:ext cx="918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当输入给神经元的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/>
              <a:t>总为正值时，对于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400" dirty="0"/>
              <a:t>求梯度会发生什么？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6406"/>
            <a:ext cx="2673538" cy="13995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7200" y="4724400"/>
            <a:ext cx="3397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会导致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solidFill>
                  <a:srgbClr val="FF0000"/>
                </a:solidFill>
              </a:rPr>
              <a:t>的梯度一直为正或一直为负。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sp>
        <p:nvSpPr>
          <p:cNvPr id="3" name="文本框 2"/>
          <p:cNvSpPr txBox="1"/>
          <p:nvPr/>
        </p:nvSpPr>
        <p:spPr>
          <a:xfrm>
            <a:off x="4256545" y="2301630"/>
            <a:ext cx="4662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latin typeface="+mn-ea"/>
                <a:ea typeface="+mn-ea"/>
              </a:rPr>
              <a:t>1</a:t>
            </a:r>
            <a:r>
              <a:rPr lang="zh-CN" altLang="en-US" sz="2400" dirty="0">
                <a:latin typeface="+mn-ea"/>
                <a:ea typeface="+mn-ea"/>
              </a:rPr>
              <a:t>、将数字压入 </a:t>
            </a:r>
            <a:r>
              <a:rPr lang="en-US" altLang="zh-CN" sz="2400" dirty="0">
                <a:latin typeface="+mn-ea"/>
                <a:ea typeface="+mn-ea"/>
              </a:rPr>
              <a:t>[0, 1] </a:t>
            </a:r>
            <a:r>
              <a:rPr lang="zh-CN" altLang="en-US" sz="2400" dirty="0">
                <a:latin typeface="+mn-ea"/>
                <a:ea typeface="+mn-ea"/>
              </a:rPr>
              <a:t>范围中。</a:t>
            </a:r>
            <a:endParaRPr lang="en-US" altLang="zh-CN" sz="2400" dirty="0">
              <a:latin typeface="+mn-ea"/>
              <a:ea typeface="+mn-ea"/>
            </a:endParaRPr>
          </a:p>
          <a:p>
            <a:pPr algn="just"/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en-US" sz="2400" dirty="0">
                <a:latin typeface="+mn-ea"/>
                <a:ea typeface="+mn-ea"/>
              </a:rPr>
              <a:t>、由于它们可以很好地解释为神经元的饱和“发射速率”，因此在历史上很受欢迎。</a:t>
            </a:r>
            <a:endParaRPr lang="en-US" altLang="zh-CN" sz="2400" dirty="0">
              <a:latin typeface="+mn-ea"/>
              <a:ea typeface="+mn-ea"/>
            </a:endParaRPr>
          </a:p>
          <a:p>
            <a:pPr algn="just"/>
            <a:endParaRPr lang="en-US" altLang="zh-CN" sz="2400" dirty="0">
              <a:latin typeface="+mn-ea"/>
              <a:ea typeface="+mn-ea"/>
            </a:endParaRPr>
          </a:p>
          <a:p>
            <a:pPr algn="just"/>
            <a:r>
              <a:rPr lang="zh-CN" altLang="en-US" sz="2400" dirty="0">
                <a:latin typeface="+mn-ea"/>
                <a:ea typeface="+mn-ea"/>
              </a:rPr>
              <a:t>存在的问题：</a:t>
            </a:r>
            <a:endParaRPr lang="en-US" altLang="zh-CN" sz="2400" dirty="0">
              <a:latin typeface="+mn-ea"/>
              <a:ea typeface="+mn-ea"/>
            </a:endParaRPr>
          </a:p>
          <a:p>
            <a:pPr algn="just"/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、饱和的神经元会导致梯度消失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sz="2400" dirty="0">
                <a:solidFill>
                  <a:srgbClr val="FF0000"/>
                </a:solidFill>
              </a:rPr>
              <a:t>输出并不是以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zh-CN" altLang="en-US" sz="2400" dirty="0">
                <a:solidFill>
                  <a:srgbClr val="FF0000"/>
                </a:solidFill>
              </a:rPr>
              <a:t>为中心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 ()</a:t>
            </a:r>
            <a:r>
              <a:rPr lang="zh-CN" altLang="en-US" sz="2400" dirty="0">
                <a:solidFill>
                  <a:srgbClr val="FF0000"/>
                </a:solidFill>
              </a:rPr>
              <a:t>会导致额外的计算代价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5" y="2133600"/>
            <a:ext cx="3923809" cy="37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447800"/>
            <a:ext cx="3496300" cy="5943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gray">
          <a:xfrm>
            <a:off x="457200" y="285345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计算图</a:t>
            </a:r>
            <a:endParaRPr lang="zh-CN" altLang="en-US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641838" y="1650355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  <a:ea typeface="+mn-ea"/>
              </a:rPr>
              <a:t>计算图</a:t>
            </a:r>
            <a:r>
              <a:rPr lang="en-US" altLang="zh-CN" sz="3200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lang="zh-CN" altLang="en-US" sz="32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895600"/>
            <a:ext cx="8153400" cy="29323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sp>
        <p:nvSpPr>
          <p:cNvPr id="3" name="文本框 2"/>
          <p:cNvSpPr txBox="1"/>
          <p:nvPr/>
        </p:nvSpPr>
        <p:spPr>
          <a:xfrm>
            <a:off x="4572000" y="2644170"/>
            <a:ext cx="4518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zh-CN" altLang="en-US" sz="2400" dirty="0">
                <a:latin typeface="+mn-ea"/>
                <a:ea typeface="+mn-ea"/>
              </a:rPr>
              <a:t>将数字压入 </a:t>
            </a:r>
            <a:r>
              <a:rPr lang="en-US" altLang="zh-CN" sz="2400" dirty="0">
                <a:latin typeface="+mn-ea"/>
                <a:ea typeface="+mn-ea"/>
              </a:rPr>
              <a:t>[-1, 1] </a:t>
            </a:r>
            <a:r>
              <a:rPr lang="zh-CN" altLang="en-US" sz="2400" dirty="0">
                <a:latin typeface="+mn-ea"/>
                <a:ea typeface="+mn-ea"/>
              </a:rPr>
              <a:t>范围中。</a:t>
            </a:r>
            <a:endParaRPr lang="en-US" altLang="zh-CN" sz="2400" dirty="0">
              <a:latin typeface="+mn-ea"/>
              <a:ea typeface="+mn-ea"/>
            </a:endParaRPr>
          </a:p>
          <a:p>
            <a:pPr algn="just"/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en-US" sz="2400" dirty="0">
                <a:latin typeface="+mn-ea"/>
                <a:ea typeface="+mn-ea"/>
              </a:rPr>
              <a:t>、以</a:t>
            </a:r>
            <a:r>
              <a:rPr lang="en-US" altLang="zh-CN" sz="2400" dirty="0">
                <a:latin typeface="+mn-ea"/>
                <a:ea typeface="+mn-ea"/>
              </a:rPr>
              <a:t>0</a:t>
            </a:r>
            <a:r>
              <a:rPr lang="zh-CN" altLang="en-US" sz="2400" dirty="0">
                <a:latin typeface="+mn-ea"/>
                <a:ea typeface="+mn-ea"/>
              </a:rPr>
              <a:t>为中心。</a:t>
            </a:r>
            <a:endParaRPr lang="en-US" altLang="zh-CN" sz="2400" dirty="0">
              <a:latin typeface="+mn-ea"/>
              <a:ea typeface="+mn-ea"/>
            </a:endParaRPr>
          </a:p>
          <a:p>
            <a:pPr algn="just"/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、饱和依然会导致梯度消失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3" y="1752600"/>
            <a:ext cx="3933333" cy="37333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9" y="1828800"/>
            <a:ext cx="4132161" cy="4039719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701474" y="2130865"/>
                <a:ext cx="451802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/>
                  <a:t>1</a:t>
                </a:r>
                <a:r>
                  <a:rPr lang="zh-CN" altLang="en-US" sz="2400" dirty="0"/>
                  <a:t>、不会出现饱和现象。</a:t>
                </a:r>
                <a:endParaRPr lang="en-US" altLang="zh-CN" sz="2400" dirty="0"/>
              </a:p>
              <a:p>
                <a:pPr algn="just"/>
                <a:r>
                  <a:rPr lang="en-US" altLang="zh-CN" sz="2400" dirty="0"/>
                  <a:t>2</a:t>
                </a:r>
                <a:r>
                  <a:rPr lang="zh-CN" altLang="en-US" sz="2400" dirty="0"/>
                  <a:t>、在实际情况中，相比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2400" dirty="0"/>
                  <a:t>和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Tanh</a:t>
                </a:r>
                <a:r>
                  <a:rPr lang="zh-CN" altLang="en-US" sz="2400" dirty="0"/>
                  <a:t>激活函数能有效快速的收敛。</a:t>
                </a:r>
                <a:endParaRPr lang="en-US" altLang="zh-CN" sz="2400" dirty="0"/>
              </a:p>
              <a:p>
                <a:pPr algn="just"/>
                <a:r>
                  <a:rPr lang="en-US" altLang="zh-CN" sz="2400" dirty="0"/>
                  <a:t>3</a:t>
                </a:r>
                <a:r>
                  <a:rPr lang="zh-CN" altLang="en-US" sz="2400" dirty="0"/>
                  <a:t>、实际在生物学上比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2400" dirty="0"/>
                  <a:t>更合理</a:t>
                </a:r>
                <a:endParaRPr lang="en-US" altLang="zh-CN" sz="2400" dirty="0"/>
              </a:p>
              <a:p>
                <a:pPr algn="just"/>
                <a:endParaRPr lang="en-US" altLang="zh-CN" sz="2400" dirty="0"/>
              </a:p>
              <a:p>
                <a:pPr algn="just"/>
                <a:r>
                  <a:rPr lang="zh-CN" altLang="en-US" sz="2400" dirty="0"/>
                  <a:t>问题：</a:t>
                </a:r>
                <a:endParaRPr lang="en-US" altLang="zh-CN" sz="2400" dirty="0"/>
              </a:p>
              <a:p>
                <a:pPr algn="just"/>
                <a:r>
                  <a:rPr lang="en-US" altLang="zh-CN" sz="24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、不是以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为中心的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algn="just"/>
                <a:r>
                  <a:rPr lang="en-US" altLang="zh-CN" sz="2400" dirty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、当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时梯度会发生什么？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474" y="2130865"/>
                <a:ext cx="4518025" cy="3785652"/>
              </a:xfrm>
              <a:prstGeom prst="rect">
                <a:avLst/>
              </a:prstGeom>
              <a:blipFill rotWithShape="1">
                <a:blip r:embed="rId3"/>
                <a:stretch>
                  <a:fillRect l="-2024" t="-1771" r="-2159" b="-2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625975" y="1597967"/>
                <a:ext cx="4518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40" y="1669415"/>
                <a:ext cx="3540760" cy="461645"/>
              </a:xfrm>
              <a:prstGeom prst="rect">
                <a:avLst/>
              </a:prstGeom>
              <a:blipFill rotWithShape="1">
                <a:blip r:embed="rId4"/>
                <a:stretch>
                  <a:fillRect l="-215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en-US" altLang="zh-CN" kern="0" dirty="0" err="1">
                <a:solidFill>
                  <a:schemeClr val="bg1"/>
                </a:solidFill>
              </a:rPr>
              <a:t>ReLU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41" y="1399378"/>
            <a:ext cx="6146959" cy="23879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44336"/>
            <a:ext cx="3142857" cy="262857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05400" y="45720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-10</a:t>
            </a:r>
            <a:r>
              <a:rPr lang="zh-CN" altLang="en-US" sz="2400" dirty="0"/>
              <a:t>时会发生什么？</a:t>
            </a:r>
            <a:endParaRPr lang="en-US" altLang="zh-CN" sz="2400" dirty="0"/>
          </a:p>
          <a:p>
            <a:r>
              <a:rPr lang="zh-CN" altLang="en-US" sz="2400" dirty="0"/>
              <a:t>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0</a:t>
            </a:r>
            <a:r>
              <a:rPr lang="zh-CN" altLang="en-US" sz="2400" dirty="0"/>
              <a:t>时会发生什么？</a:t>
            </a:r>
            <a:endParaRPr lang="en-US" altLang="zh-CN" sz="2400" dirty="0"/>
          </a:p>
          <a:p>
            <a:r>
              <a:rPr lang="zh-CN" altLang="en-US" sz="2400" dirty="0"/>
              <a:t>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10</a:t>
            </a:r>
            <a:r>
              <a:rPr lang="zh-CN" altLang="en-US" sz="2400" dirty="0"/>
              <a:t>时会发生什么？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906"/>
            <a:ext cx="9144000" cy="49427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3057143" cy="26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7" y="4971211"/>
            <a:ext cx="3985800" cy="990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3640" y="1656080"/>
            <a:ext cx="3683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、不饱和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、计算效率高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、在实际情况中，收敛速度比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sz="2400" dirty="0"/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zh-CN" altLang="en-US" sz="2400" dirty="0"/>
              <a:t>快得多！ （例如</a:t>
            </a:r>
            <a:r>
              <a:rPr lang="en-US" altLang="zh-CN" sz="2400" dirty="0"/>
              <a:t>6</a:t>
            </a:r>
            <a:r>
              <a:rPr lang="zh-CN" altLang="en-US" sz="2400" dirty="0"/>
              <a:t>倍）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、不会“死亡”。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936" y="4631497"/>
            <a:ext cx="4540493" cy="16561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激活函数</a:t>
            </a:r>
            <a:endParaRPr lang="zh-CN" altLang="en-US" kern="0" dirty="0"/>
          </a:p>
        </p:txBody>
      </p:sp>
      <p:sp>
        <p:nvSpPr>
          <p:cNvPr id="3" name="文本框 2"/>
          <p:cNvSpPr txBox="1"/>
          <p:nvPr/>
        </p:nvSpPr>
        <p:spPr>
          <a:xfrm>
            <a:off x="4572000" y="2644170"/>
            <a:ext cx="4518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CN" altLang="en-US" sz="2400" dirty="0"/>
              <a:t>的所有好处。</a:t>
            </a:r>
          </a:p>
          <a:p>
            <a:pPr algn="just"/>
            <a:r>
              <a:rPr lang="en-US" altLang="zh-CN" sz="2400" dirty="0"/>
              <a:t>2</a:t>
            </a:r>
            <a:r>
              <a:rPr lang="zh-CN" altLang="en-US" sz="2400" dirty="0"/>
              <a:t>、接近零均值输出。</a:t>
            </a:r>
          </a:p>
          <a:p>
            <a:pPr algn="just"/>
            <a:r>
              <a:rPr lang="en-US" altLang="zh-CN" sz="2400" dirty="0"/>
              <a:t>3</a:t>
            </a:r>
            <a:r>
              <a:rPr lang="zh-CN" altLang="en-US" sz="2400" dirty="0"/>
              <a:t>、与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CN" altLang="en-US" sz="2400" dirty="0"/>
              <a:t>相比，负饱和状态增加了噪声的鲁棒性。</a:t>
            </a:r>
            <a:endParaRPr lang="en-US" altLang="zh-CN" sz="2400" dirty="0"/>
          </a:p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、计算需要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 ()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2871"/>
            <a:ext cx="6266667" cy="495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2952381" cy="23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62222"/>
            <a:ext cx="3886200" cy="7858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en-US" altLang="zh-CN" kern="0" dirty="0" err="1">
                <a:solidFill>
                  <a:schemeClr val="bg1"/>
                </a:solidFill>
              </a:rPr>
              <a:t>Maxout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“神经元”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4400" y="3001805"/>
            <a:ext cx="6477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1</a:t>
            </a:r>
            <a:r>
              <a:rPr lang="zh-CN" altLang="en-US" sz="2400" dirty="0"/>
              <a:t>、没有点积的基本形式</a:t>
            </a:r>
            <a:r>
              <a:rPr lang="en-US" altLang="zh-CN" sz="2400" dirty="0"/>
              <a:t>=&gt;</a:t>
            </a:r>
            <a:r>
              <a:rPr lang="zh-CN" altLang="en-US" sz="2400" dirty="0"/>
              <a:t>非线性</a:t>
            </a:r>
          </a:p>
          <a:p>
            <a:pPr algn="just"/>
            <a:r>
              <a:rPr lang="en-US" altLang="zh-CN" sz="2400" dirty="0"/>
              <a:t>2</a:t>
            </a:r>
            <a:r>
              <a:rPr lang="zh-CN" altLang="en-US" sz="2400" dirty="0"/>
              <a:t>、概括了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CN" altLang="en-US" sz="2400" dirty="0"/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dirty="0"/>
              <a:t>3</a:t>
            </a:r>
            <a:r>
              <a:rPr lang="zh-CN" altLang="en-US" sz="2400" dirty="0"/>
              <a:t>、线性体制！ 不会饱和！ 不会死亡！</a:t>
            </a:r>
            <a:endParaRPr lang="en-US" altLang="zh-CN" sz="2400" dirty="0"/>
          </a:p>
          <a:p>
            <a:pPr algn="just"/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问题：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2400" dirty="0">
                <a:solidFill>
                  <a:srgbClr val="FF0000"/>
                </a:solidFill>
              </a:rPr>
              <a:t>需要双倍的神经元和参数。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47871"/>
            <a:ext cx="5029200" cy="7144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43000" y="2174810"/>
            <a:ext cx="5184576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激活函数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数据预处理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权重初始化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批量归一化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监督学习过程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超参数优化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步骤</a:t>
            </a:r>
            <a:r>
              <a:rPr lang="en-US" altLang="zh-CN" kern="0" dirty="0">
                <a:solidFill>
                  <a:schemeClr val="bg1"/>
                </a:solidFill>
              </a:rPr>
              <a:t>1</a:t>
            </a:r>
            <a:r>
              <a:rPr lang="zh-CN" altLang="en-US" kern="0" dirty="0">
                <a:solidFill>
                  <a:schemeClr val="bg1"/>
                </a:solidFill>
              </a:rPr>
              <a:t>：预处理数据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43200"/>
            <a:ext cx="8610600" cy="332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9600" y="1447800"/>
                <a:ext cx="8001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假设有矩阵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/>
                  <a:t>维度为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sz="2400" dirty="0"/>
                  <a:t> 一般的常用方法有零中心化和归一化数据。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393825"/>
                <a:ext cx="7359650" cy="831215"/>
              </a:xfrm>
              <a:prstGeom prst="rect">
                <a:avLst/>
              </a:prstGeom>
              <a:blipFill rotWithShape="1">
                <a:blip r:embed="rId3"/>
                <a:stretch>
                  <a:fillRect l="-1142" t="-8088" r="-990" b="-13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>
                <a:solidFill>
                  <a:schemeClr val="bg1"/>
                </a:solidFill>
              </a:rPr>
              <a:t>步骤</a:t>
            </a:r>
            <a:r>
              <a:rPr lang="en-US" altLang="zh-CN" kern="0" dirty="0">
                <a:solidFill>
                  <a:schemeClr val="bg1"/>
                </a:solidFill>
              </a:rPr>
              <a:t>1</a:t>
            </a:r>
            <a:r>
              <a:rPr lang="zh-CN" altLang="en-US" kern="0" dirty="0">
                <a:solidFill>
                  <a:schemeClr val="bg1"/>
                </a:solidFill>
              </a:rPr>
              <a:t>：预处理数据</a:t>
            </a:r>
            <a:endParaRPr lang="zh-CN" altLang="en-US" kern="0" dirty="0"/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468313" y="1325563"/>
            <a:ext cx="81359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在实际情况中，你也可以看到</a:t>
            </a:r>
            <a:r>
              <a:rPr kumimoji="0" lang="en-US" altLang="zh-CN" sz="2400" dirty="0">
                <a:solidFill>
                  <a:schemeClr val="bg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PCA</a:t>
            </a:r>
            <a:r>
              <a:rPr kumimoji="0"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和白化（</a:t>
            </a:r>
            <a:r>
              <a:rPr kumimoji="0" lang="en-US" altLang="zh-CN" sz="2400" dirty="0">
                <a:solidFill>
                  <a:schemeClr val="bg2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Whitening</a:t>
            </a:r>
            <a:r>
              <a:rPr kumimoji="0"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）处理数据。在这种处理中，先对数据进行零中心化处理，然后计算协方差矩阵，它展示了数据中的相关性结构。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590800"/>
            <a:ext cx="9144000" cy="38663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1295400" y="19050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线性衰减函数</a:t>
            </a:r>
            <a:r>
              <a:rPr lang="zh-CN" altLang="en-US" dirty="0"/>
              <a:t>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863168"/>
            <a:ext cx="1472712" cy="5408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5400" y="2971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两层神经网络：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7" y="2925370"/>
            <a:ext cx="3219450" cy="58922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997513"/>
            <a:ext cx="8823958" cy="28516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66800" y="1828800"/>
            <a:ext cx="51845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激活函数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数据预处理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权重初始化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批归一化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监督学习过程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超参数优化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24799"/>
            <a:ext cx="5800000" cy="4190476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权重初始化</a:t>
            </a:r>
            <a:endParaRPr lang="zh-CN" altLang="en-US" kern="0" dirty="0"/>
          </a:p>
        </p:txBody>
      </p:sp>
      <p:sp>
        <p:nvSpPr>
          <p:cNvPr id="3" name="文本框 2"/>
          <p:cNvSpPr txBox="1"/>
          <p:nvPr/>
        </p:nvSpPr>
        <p:spPr>
          <a:xfrm>
            <a:off x="838200" y="1263134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问题：当权重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/>
              <a:t>=0</a:t>
            </a:r>
            <a:r>
              <a:rPr lang="zh-CN" altLang="en-US" sz="2400" dirty="0"/>
              <a:t>时会发生什么？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4800" y="5822942"/>
            <a:ext cx="845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i="0" dirty="0">
                <a:solidFill>
                  <a:srgbClr val="FF0000"/>
                </a:solidFill>
                <a:effectLst/>
                <a:latin typeface="-apple-system"/>
              </a:rPr>
              <a:t>如果网络中的每个神经元都计算出同样的输出，然后它们就会在反向传播中计算出同样的梯度，从而进行同样的参数更新。换句话说，如果权重被初始化为同样的值，神经元之间就失去了不对称性的源头。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权重初始化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20438"/>
            <a:ext cx="6297786" cy="64633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0018" y="1813441"/>
            <a:ext cx="783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第一个想法：小的随机数（具有零均值和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1e-2</a:t>
            </a:r>
            <a:r>
              <a:rPr lang="zh-CN" altLang="en-US" sz="2400" dirty="0"/>
              <a:t>标准偏差的高斯）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0018" y="45720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但这种权重初始化方法仅适用于小型网络，在更深的网络中仍然会出现问题。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70" y="1907684"/>
            <a:ext cx="7200130" cy="4854588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例题</a:t>
            </a:r>
            <a:endParaRPr lang="zh-CN" altLang="en-US" kern="0" dirty="0"/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6630988" y="3609975"/>
          <a:ext cx="122237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9" name="Equation" r:id="rId4" imgW="434975" imgH="676910" progId="Equation.DSMT4">
                  <p:embed/>
                </p:oleObj>
              </mc:Choice>
              <mc:Fallback>
                <p:oleObj name="Equation" r:id="rId4" imgW="434975" imgH="67691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0988" y="3609975"/>
                        <a:ext cx="122237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85800" y="12954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例题： </a:t>
            </a:r>
            <a:r>
              <a:rPr lang="en-US" altLang="zh-CN" dirty="0"/>
              <a:t>10</a:t>
            </a:r>
            <a:r>
              <a:rPr lang="zh-CN" altLang="en-US" dirty="0"/>
              <a:t>层网络，每层上有</a:t>
            </a:r>
            <a:r>
              <a:rPr lang="en-US" altLang="zh-CN" dirty="0"/>
              <a:t>500</a:t>
            </a:r>
            <a:r>
              <a:rPr lang="zh-CN" altLang="en-US" dirty="0"/>
              <a:t>个神经元，使用</a:t>
            </a:r>
            <a:r>
              <a:rPr lang="en-US" altLang="zh-CN" dirty="0"/>
              <a:t>tanh</a:t>
            </a:r>
            <a:r>
              <a:rPr lang="zh-CN" altLang="en-US" dirty="0"/>
              <a:t>非线性激活，并使用小随机数初始化每层的权重。</a:t>
            </a: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362200" y="1907684"/>
            <a:ext cx="762000" cy="14451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权重初始化过小</a:t>
            </a:r>
            <a:endParaRPr lang="zh-CN" altLang="en-US" kern="0" dirty="0"/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6303963" y="5703888"/>
            <a:ext cx="2447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en-US" sz="2800" b="1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295400"/>
            <a:ext cx="4133850" cy="1685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8" y="3048000"/>
            <a:ext cx="7020718" cy="3807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72000" y="1364228"/>
                <a:ext cx="43434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所有激活后的神经元变成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了。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000" dirty="0"/>
                  <a:t>思考一下反向传播梯度会呈现怎样的趋势</a:t>
                </a:r>
                <a:r>
                  <a:rPr lang="en-US" altLang="zh-CN" sz="2000" dirty="0"/>
                  <a:t>?</a:t>
                </a:r>
              </a:p>
              <a:p>
                <a:r>
                  <a:rPr lang="en-US" altLang="zh-CN" sz="2000" dirty="0"/>
                  <a:t>(</a:t>
                </a:r>
                <a:r>
                  <a:rPr lang="zh-CN" altLang="en-US" sz="2000" dirty="0"/>
                  <a:t>提示：针对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000" dirty="0"/>
                  <a:t>来反向传播</a:t>
                </a:r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63980"/>
                <a:ext cx="4180205" cy="1323340"/>
              </a:xfrm>
              <a:prstGeom prst="rect">
                <a:avLst/>
              </a:prstGeom>
              <a:blipFill rotWithShape="1">
                <a:blip r:embed="rId4"/>
                <a:stretch>
                  <a:fillRect l="-1403" t="-3687" r="-140" b="-7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7315200" y="3429000"/>
            <a:ext cx="1600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原因在于初始化的权重太小，导致很大程度上减弱了反向传播的梯度信号。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权重初始化过大</a:t>
            </a:r>
            <a:endParaRPr lang="zh-CN" altLang="en-US" kern="0" dirty="0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-3048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-304800" y="3848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-304800" y="3848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-304800" y="38401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6" y="1998664"/>
            <a:ext cx="3733800" cy="1628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5800" y="1242259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当用</a:t>
            </a:r>
            <a:r>
              <a:rPr lang="en-US" altLang="zh-CN" sz="2000" dirty="0"/>
              <a:t>1.0</a:t>
            </a:r>
            <a:r>
              <a:rPr lang="zh-CN" altLang="en-US" sz="2000" dirty="0"/>
              <a:t>来代替</a:t>
            </a:r>
            <a:r>
              <a:rPr lang="en-US" altLang="zh-CN" sz="2000" dirty="0"/>
              <a:t>0.01</a:t>
            </a:r>
            <a:r>
              <a:rPr lang="zh-CN" altLang="en-US" sz="2000" dirty="0"/>
              <a:t>时（初始的权重值较大）：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19320"/>
          <a:stretch/>
        </p:blipFill>
        <p:spPr>
          <a:xfrm>
            <a:off x="609600" y="1689895"/>
            <a:ext cx="6934200" cy="3269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433" y="3622881"/>
            <a:ext cx="5895767" cy="32286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5566" y="4518821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基本所有的神经元的完全饱和为</a:t>
            </a:r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r>
              <a:rPr lang="zh-CN" altLang="en-US" sz="2000" dirty="0">
                <a:solidFill>
                  <a:srgbClr val="FF0000"/>
                </a:solidFill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</a:rPr>
              <a:t>1. </a:t>
            </a:r>
            <a:r>
              <a:rPr lang="zh-CN" altLang="en-US" sz="2000" dirty="0">
                <a:solidFill>
                  <a:srgbClr val="FF0000"/>
                </a:solidFill>
              </a:rPr>
              <a:t>这样会导致梯度全部变为</a:t>
            </a:r>
            <a:r>
              <a:rPr lang="en-US" altLang="zh-CN" sz="2000" dirty="0">
                <a:solidFill>
                  <a:srgbClr val="FF0000"/>
                </a:solidFill>
              </a:rPr>
              <a:t>0.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it-IT" altLang="zh-CN" dirty="0"/>
              <a:t>Xavier</a:t>
            </a:r>
            <a:r>
              <a:rPr lang="zh-CN" altLang="en-US" dirty="0"/>
              <a:t>初始化方法</a:t>
            </a:r>
            <a:endParaRPr lang="zh-CN" alt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69985" y="1259074"/>
                <a:ext cx="5105400" cy="1176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i="0" dirty="0">
                    <a:solidFill>
                      <a:srgbClr val="222226"/>
                    </a:solidFill>
                    <a:effectLst/>
                    <a:latin typeface="PingFang SC"/>
                  </a:rPr>
                  <a:t>换为</a:t>
                </a:r>
                <a:r>
                  <a:rPr lang="en-US" altLang="zh-CN" sz="2000" b="1" i="0" dirty="0">
                    <a:solidFill>
                      <a:srgbClr val="222226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Xavier</a:t>
                </a:r>
                <a:r>
                  <a:rPr lang="zh-CN" altLang="en-US" sz="2000" b="1" i="0" dirty="0">
                    <a:solidFill>
                      <a:srgbClr val="222226"/>
                    </a:solidFill>
                    <a:effectLst/>
                    <a:latin typeface="PingFang SC"/>
                  </a:rPr>
                  <a:t>初始化方法时（合理的初始化）：</a:t>
                </a:r>
                <a:endParaRPr lang="en-US" altLang="zh-CN" sz="2000" b="1" i="0" dirty="0">
                  <a:solidFill>
                    <a:srgbClr val="222226"/>
                  </a:solidFill>
                  <a:effectLst/>
                  <a:latin typeface="PingFang SC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[−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85" y="1259074"/>
                <a:ext cx="5105400" cy="1176732"/>
              </a:xfrm>
              <a:prstGeom prst="rect">
                <a:avLst/>
              </a:prstGeom>
              <a:blipFill rotWithShape="1">
                <a:blip r:embed="rId2"/>
                <a:stretch>
                  <a:fillRect l="-1314" t="-4663" r="-4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242240"/>
            <a:ext cx="3629025" cy="169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5" y="3096093"/>
            <a:ext cx="5638800" cy="2977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478771"/>
            <a:ext cx="7239000" cy="33792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52400" y="5181600"/>
            <a:ext cx="7848600" cy="1676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772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不同激活函数与权重初始化的影响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3676650" cy="1666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200400"/>
            <a:ext cx="6706867" cy="3657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53000" y="1600200"/>
            <a:ext cx="3676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当使用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CN" altLang="en-US" sz="2400" dirty="0"/>
              <a:t>来进行非线性激活时，问题又出现了。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0" y="5105400"/>
            <a:ext cx="7848600" cy="1676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其它初始化方法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55292"/>
            <a:ext cx="8000999" cy="403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800" y="1339174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 et al., 2015 (</a:t>
            </a:r>
            <a:r>
              <a:rPr lang="zh-CN" altLang="en-US" dirty="0"/>
              <a:t>注意添加了</a:t>
            </a:r>
            <a:r>
              <a:rPr lang="en-US" altLang="zh-CN" dirty="0"/>
              <a:t>/2)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91438"/>
            <a:ext cx="3514725" cy="160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709020"/>
            <a:ext cx="6660598" cy="30975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187" y="1364574"/>
            <a:ext cx="3238772" cy="19051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39000" y="4191000"/>
            <a:ext cx="16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良好的初始化在一定程度上可以提高网络的性能，降低错误率。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43000" y="2174810"/>
            <a:ext cx="51845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激活函数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数据预处理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权重初始化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批量归一化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监督学习过程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超参数优化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卷积神经网络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210"/>
            <a:ext cx="9144000" cy="28875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批量归一化</a:t>
            </a:r>
            <a:endParaRPr lang="zh-CN" altLang="en-US" kern="0" dirty="0"/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684213" y="4221163"/>
            <a:ext cx="84597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1500" y="1432684"/>
            <a:ext cx="8115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ArialMT"/>
              </a:rPr>
              <a:t>“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want unit gaussian activations? just make them so.”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/>
          </a:p>
          <a:p>
            <a:r>
              <a:rPr lang="zh-CN" altLang="en-US" sz="2000" dirty="0"/>
              <a:t>考虑某个层的一批激活。 若要使每个维度单元高斯化，使用：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9" y="2786261"/>
            <a:ext cx="2933701" cy="9825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9893" y="4004409"/>
            <a:ext cx="4649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上式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是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vanilla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可微分函数。</a:t>
            </a:r>
            <a:endParaRPr lang="en-US" altLang="zh-CN" sz="20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6350" y="4755515"/>
            <a:ext cx="7596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i="0" dirty="0">
                <a:solidFill>
                  <a:srgbClr val="121212"/>
                </a:solidFill>
                <a:effectLst/>
                <a:latin typeface="-apple-system"/>
              </a:rPr>
              <a:t>在实践中，使用了批量归一化的网络对于不好的初始值有更强的鲁棒性。最后一句话总结：批量归一化可以理解为在网络的每一层之前都做预处理，只是这种操作以另一种方式与网络集成在了一起。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>
                <a:solidFill>
                  <a:schemeClr val="bg1"/>
                </a:solidFill>
              </a:rPr>
              <a:t>批量归一化</a:t>
            </a:r>
            <a:endParaRPr lang="zh-CN" altLang="en-US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457200" y="15240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effectLst/>
                <a:latin typeface="ArialMT"/>
              </a:rPr>
              <a:t>“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want unit gaussian activations? just make them so.”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2914650" cy="28194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9438" y="2490376"/>
            <a:ext cx="4692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分别计算每个维度的经验均值和方差。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34000" y="4687670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标准化。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562600"/>
            <a:ext cx="2743200" cy="86801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>
                <a:solidFill>
                  <a:schemeClr val="bg1"/>
                </a:solidFill>
              </a:rPr>
              <a:t>批量归一化</a:t>
            </a:r>
            <a:endParaRPr lang="zh-CN" altLang="en-US" kern="0" dirty="0"/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3505200" y="2440076"/>
            <a:ext cx="5486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批量归一化通常在完全连接层或卷积层之后和非线性之前插入。</a:t>
            </a:r>
            <a:endParaRPr kumimoji="0" lang="en-US" altLang="zh-CN" sz="2400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14475"/>
            <a:ext cx="2667000" cy="5343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3429000"/>
            <a:ext cx="3009900" cy="957031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 bwMode="auto">
          <a:xfrm flipH="1">
            <a:off x="2667000" y="2971800"/>
            <a:ext cx="8382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" name="直接箭头连接符 7"/>
          <p:cNvCxnSpPr/>
          <p:nvPr/>
        </p:nvCxnSpPr>
        <p:spPr bwMode="auto">
          <a:xfrm flipH="1">
            <a:off x="2667000" y="2971800"/>
            <a:ext cx="838200" cy="228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文本框 8"/>
          <p:cNvSpPr txBox="1"/>
          <p:nvPr/>
        </p:nvSpPr>
        <p:spPr>
          <a:xfrm>
            <a:off x="3505200" y="50292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问题：我们是否一定要向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zh-CN" altLang="en-US" sz="2000" dirty="0">
                <a:solidFill>
                  <a:srgbClr val="FF0000"/>
                </a:solidFill>
              </a:rPr>
              <a:t>层输入单位高斯？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>
                <a:solidFill>
                  <a:schemeClr val="bg1"/>
                </a:solidFill>
              </a:rPr>
              <a:t>批量归一化</a:t>
            </a:r>
            <a:endParaRPr lang="zh-CN" altLang="en-US" kern="0" dirty="0"/>
          </a:p>
        </p:txBody>
      </p:sp>
      <p:sp>
        <p:nvSpPr>
          <p:cNvPr id="3" name="文本框 2"/>
          <p:cNvSpPr txBox="1"/>
          <p:nvPr/>
        </p:nvSpPr>
        <p:spPr>
          <a:xfrm>
            <a:off x="677694" y="170898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归一化：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93" y="1607483"/>
            <a:ext cx="2133600" cy="6905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2284" y="2928754"/>
            <a:ext cx="4108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如果需要，则允许网络压缩范围：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114951"/>
            <a:ext cx="2590800" cy="4586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2284" y="4287022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注意，网络可以通过学习下式来恢复恒等映射：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0" y="5149015"/>
            <a:ext cx="2438400" cy="100805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>
                <a:solidFill>
                  <a:schemeClr val="bg1"/>
                </a:solidFill>
              </a:rPr>
              <a:t>批量归一化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6251245" cy="4505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81800" y="2057400"/>
            <a:ext cx="21336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i="0" dirty="0">
                <a:effectLst/>
                <a:latin typeface="+mn-ea"/>
                <a:ea typeface="+mn-ea"/>
              </a:rPr>
              <a:t>改善通过网络的梯度流量</a:t>
            </a:r>
            <a:br>
              <a:rPr lang="zh-CN" altLang="en-US" sz="2000" i="0" dirty="0">
                <a:effectLst/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i="0" dirty="0">
                <a:effectLst/>
                <a:latin typeface="+mn-ea"/>
                <a:ea typeface="+mn-ea"/>
              </a:rPr>
              <a:t>允许更高的学习率</a:t>
            </a:r>
            <a:br>
              <a:rPr lang="zh-CN" altLang="en-US" sz="2000" i="0" dirty="0">
                <a:effectLst/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i="0" dirty="0">
                <a:effectLst/>
                <a:latin typeface="+mn-ea"/>
                <a:ea typeface="+mn-ea"/>
              </a:rPr>
              <a:t>减少了对初始化的强烈依赖</a:t>
            </a:r>
            <a:br>
              <a:rPr lang="zh-CN" altLang="en-US" sz="2000" i="0" dirty="0">
                <a:effectLst/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4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i="0" dirty="0">
                <a:effectLst/>
                <a:latin typeface="+mn-ea"/>
                <a:ea typeface="+mn-ea"/>
              </a:rPr>
              <a:t>以一种有趣的方式充当正则化的形式，也许会稍微减少</a:t>
            </a:r>
            <a:r>
              <a:rPr lang="en-US" altLang="zh-CN" sz="2000" i="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dropout</a:t>
            </a:r>
            <a:r>
              <a:rPr lang="zh-CN" altLang="en-US" sz="2000" i="0" dirty="0">
                <a:effectLst/>
                <a:latin typeface="+mn-ea"/>
                <a:ea typeface="+mn-ea"/>
              </a:rPr>
              <a:t>的需求。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>
                <a:solidFill>
                  <a:schemeClr val="bg1"/>
                </a:solidFill>
              </a:rPr>
              <a:t>批量归一化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6251245" cy="45053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77000" y="1777602"/>
            <a:ext cx="21336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zh-CN" altLang="en-US" sz="2000" i="0" dirty="0">
                <a:effectLst/>
                <a:latin typeface="Roboto" panose="02000000000000000000" pitchFamily="2" charset="0"/>
              </a:rPr>
              <a:t>注意：在测试时，</a:t>
            </a:r>
            <a:r>
              <a:rPr lang="en-US" altLang="zh-CN" sz="2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r>
              <a:rPr lang="zh-CN" altLang="en-US" sz="2000" i="0" dirty="0">
                <a:effectLst/>
                <a:latin typeface="Roboto" panose="02000000000000000000" pitchFamily="2" charset="0"/>
              </a:rPr>
              <a:t>层的功能有所不同：</a:t>
            </a:r>
            <a:br>
              <a:rPr lang="zh-CN" altLang="en-US" sz="2000" i="0" dirty="0">
                <a:effectLst/>
                <a:latin typeface="Roboto" panose="02000000000000000000" pitchFamily="2" charset="0"/>
              </a:rPr>
            </a:br>
            <a:r>
              <a:rPr lang="zh-CN" altLang="en-US" sz="2000" i="0" dirty="0">
                <a:effectLst/>
                <a:latin typeface="Roboto" panose="02000000000000000000" pitchFamily="2" charset="0"/>
              </a:rPr>
              <a:t>均值</a:t>
            </a:r>
            <a:r>
              <a:rPr lang="en-US" altLang="zh-CN" sz="2000" i="0" dirty="0">
                <a:effectLst/>
                <a:latin typeface="Roboto" panose="02000000000000000000" pitchFamily="2" charset="0"/>
              </a:rPr>
              <a:t>/</a:t>
            </a:r>
            <a:r>
              <a:rPr lang="zh-CN" altLang="en-US" sz="2000" i="0" dirty="0">
                <a:effectLst/>
                <a:latin typeface="Roboto" panose="02000000000000000000" pitchFamily="2" charset="0"/>
              </a:rPr>
              <a:t>标准差不是基于批次计算的。 取而代之的是，使用训练期间激活的单个固定的经验均值。</a:t>
            </a:r>
            <a:br>
              <a:rPr lang="zh-CN" altLang="en-US" sz="2000" i="0" dirty="0">
                <a:effectLst/>
                <a:latin typeface="Roboto" panose="02000000000000000000" pitchFamily="2" charset="0"/>
              </a:rPr>
            </a:br>
            <a:r>
              <a:rPr lang="zh-CN" altLang="en-US" sz="2000" i="0" dirty="0">
                <a:effectLst/>
                <a:latin typeface="Roboto" panose="02000000000000000000" pitchFamily="2" charset="0"/>
              </a:rPr>
              <a:t>（例如，可以在训练过程中使用移动平均值进行估算）。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43000" y="1905000"/>
            <a:ext cx="51845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激活函数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数据预处理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权重初始化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批量归一化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监督学习过程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超参数优化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步骤</a:t>
            </a:r>
            <a:r>
              <a:rPr lang="en-US" altLang="zh-CN" kern="0" dirty="0">
                <a:solidFill>
                  <a:schemeClr val="bg1"/>
                </a:solidFill>
              </a:rPr>
              <a:t>1</a:t>
            </a:r>
            <a:r>
              <a:rPr lang="zh-CN" altLang="en-US" kern="0" dirty="0">
                <a:solidFill>
                  <a:schemeClr val="bg1"/>
                </a:solidFill>
              </a:rPr>
              <a:t>：预处理数据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6" y="2846040"/>
            <a:ext cx="8610600" cy="332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9600" y="1600200"/>
                <a:ext cx="4343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假设有矩阵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维度为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0200"/>
                <a:ext cx="3367405" cy="461645"/>
              </a:xfrm>
              <a:prstGeom prst="rect">
                <a:avLst/>
              </a:prstGeom>
              <a:blipFill rotWithShape="1">
                <a:blip r:embed="rId3"/>
                <a:stretch>
                  <a:fillRect l="-2104" t="-14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>
                <a:solidFill>
                  <a:schemeClr val="bg1"/>
                </a:solidFill>
              </a:rPr>
              <a:t>步骤</a:t>
            </a:r>
            <a:r>
              <a:rPr lang="en-US" altLang="zh-CN" kern="0" dirty="0">
                <a:solidFill>
                  <a:schemeClr val="bg1"/>
                </a:solidFill>
              </a:rPr>
              <a:t>2</a:t>
            </a:r>
            <a:r>
              <a:rPr lang="zh-CN" altLang="en-US" kern="0" dirty="0">
                <a:solidFill>
                  <a:schemeClr val="bg1"/>
                </a:solidFill>
              </a:rPr>
              <a:t>：选择框架</a:t>
            </a:r>
            <a:endParaRPr lang="zh-CN" altLang="en-US" kern="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8926" y="1472059"/>
            <a:ext cx="86756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我们从一个包含</a:t>
            </a:r>
            <a:r>
              <a:rPr kumimoji="0" lang="en-US" altLang="zh-CN" sz="2400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50</a:t>
            </a:r>
            <a:r>
              <a:rPr kumimoji="0" lang="zh-CN" altLang="en-US" sz="2400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个神经元的隐藏层开始：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8" y="2590800"/>
            <a:ext cx="8909844" cy="37388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83820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正则项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677275" cy="2314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4038600"/>
            <a:ext cx="9072563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卷积神经网络</a:t>
            </a:r>
            <a:endParaRPr lang="zh-CN" altLang="en-US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0" y="1676400"/>
            <a:ext cx="3124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卷积层：</a:t>
            </a:r>
            <a:endParaRPr lang="en-US" altLang="zh-CN" sz="2400" dirty="0">
              <a:latin typeface="+mn-ea"/>
              <a:ea typeface="+mn-ea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590800"/>
            <a:ext cx="8915400" cy="38219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正则项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1752600"/>
            <a:ext cx="8677275" cy="2314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5" y="4495800"/>
            <a:ext cx="8843963" cy="137934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训练神经网络</a:t>
            </a:r>
            <a:endParaRPr lang="zh-CN" altLang="en-US" kern="0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27088" y="1287463"/>
            <a:ext cx="7391400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现在让我们试着训练。</a:t>
            </a:r>
            <a:endParaRPr lang="en-US" altLang="zh-CN" sz="240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0070C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提示：请确保可以过度拟合训练数据的一小部分。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2568258"/>
            <a:ext cx="7370789" cy="16989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2224" y="4666034"/>
            <a:ext cx="601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上面的代码：</a:t>
            </a:r>
          </a:p>
          <a:p>
            <a:r>
              <a:rPr lang="en-US" altLang="zh-CN" sz="2400" dirty="0">
                <a:latin typeface="+mn-ea"/>
                <a:ea typeface="+mn-ea"/>
              </a:rPr>
              <a:t>- </a:t>
            </a:r>
            <a:r>
              <a:rPr lang="zh-CN" altLang="en-US" sz="2400" dirty="0">
                <a:latin typeface="+mn-ea"/>
                <a:ea typeface="+mn-ea"/>
              </a:rPr>
              <a:t>以</a:t>
            </a:r>
            <a:r>
              <a:rPr lang="en-US" altLang="zh-CN" sz="2400" dirty="0">
                <a:latin typeface="+mn-ea"/>
                <a:ea typeface="+mn-ea"/>
              </a:rPr>
              <a:t>CIFAR-10</a:t>
            </a:r>
            <a:r>
              <a:rPr lang="zh-CN" altLang="en-US" sz="2400" dirty="0">
                <a:latin typeface="+mn-ea"/>
                <a:ea typeface="+mn-ea"/>
              </a:rPr>
              <a:t>的前</a:t>
            </a:r>
            <a:r>
              <a:rPr lang="en-US" altLang="zh-CN" sz="2400" dirty="0">
                <a:latin typeface="+mn-ea"/>
                <a:ea typeface="+mn-ea"/>
              </a:rPr>
              <a:t>20</a:t>
            </a:r>
            <a:r>
              <a:rPr lang="zh-CN" altLang="en-US" sz="2400" dirty="0">
                <a:latin typeface="+mn-ea"/>
                <a:ea typeface="+mn-ea"/>
              </a:rPr>
              <a:t>个样本为例</a:t>
            </a:r>
          </a:p>
          <a:p>
            <a:r>
              <a:rPr lang="en-US" altLang="zh-CN" sz="2400" dirty="0">
                <a:latin typeface="+mn-ea"/>
                <a:ea typeface="+mn-ea"/>
              </a:rPr>
              <a:t>- </a:t>
            </a:r>
            <a:r>
              <a:rPr lang="zh-CN" altLang="en-US" sz="2400" dirty="0">
                <a:latin typeface="+mn-ea"/>
                <a:ea typeface="+mn-ea"/>
              </a:rPr>
              <a:t>关闭正则化（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</a:t>
            </a:r>
            <a:r>
              <a:rPr lang="en-US" altLang="zh-CN" sz="2400" dirty="0">
                <a:latin typeface="+mn-ea"/>
                <a:ea typeface="+mn-ea"/>
              </a:rPr>
              <a:t> = 0.0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</a:p>
          <a:p>
            <a:r>
              <a:rPr lang="en-US" altLang="zh-CN" sz="2400" dirty="0">
                <a:latin typeface="+mn-ea"/>
                <a:ea typeface="+mn-ea"/>
              </a:rPr>
              <a:t>- </a:t>
            </a:r>
            <a:r>
              <a:rPr lang="zh-CN" altLang="en-US" sz="2400" dirty="0">
                <a:latin typeface="+mn-ea"/>
                <a:ea typeface="+mn-ea"/>
              </a:rPr>
              <a:t>使用简单朴素的“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SGD</a:t>
            </a:r>
            <a:r>
              <a:rPr lang="en-US" altLang="zh-CN" sz="2400" dirty="0">
                <a:latin typeface="+mn-ea"/>
                <a:ea typeface="+mn-ea"/>
              </a:rPr>
              <a:t>”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训练神经网络</a:t>
            </a:r>
            <a:endParaRPr lang="zh-CN" altLang="en-US" kern="0" dirty="0"/>
          </a:p>
        </p:txBody>
      </p:sp>
      <p:graphicFrame>
        <p:nvGraphicFramePr>
          <p:cNvPr id="22" name="Object 7"/>
          <p:cNvGraphicFramePr>
            <a:graphicFrameLocks noChangeAspect="1"/>
          </p:cNvGraphicFramePr>
          <p:nvPr/>
        </p:nvGraphicFramePr>
        <p:xfrm>
          <a:off x="3276600" y="1892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2" name="Equation" r:id="rId3" imgW="434975" imgH="676910" progId="Equation.DSMT4">
                  <p:embed/>
                </p:oleObj>
              </mc:Choice>
              <mc:Fallback>
                <p:oleObj name="Equation" r:id="rId3" imgW="434975" imgH="67691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92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827088" y="5516563"/>
            <a:ext cx="2665412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15795"/>
            <a:ext cx="8124825" cy="1809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036" y="3200400"/>
            <a:ext cx="6585389" cy="34361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6202" y="4419600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非常小的损失，训练精度接近</a:t>
            </a:r>
            <a:r>
              <a:rPr lang="en-US" altLang="zh-CN" dirty="0"/>
              <a:t>1.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/>
              <a:t>调整学习率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3276600" y="1892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5" name="Equation" r:id="rId3" imgW="434975" imgH="676910" progId="Equation.DSMT4">
                  <p:embed/>
                </p:oleObj>
              </mc:Choice>
              <mc:Fallback>
                <p:oleObj name="Equation" r:id="rId3" imgW="434975" imgH="67691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92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3"/>
          <p:cNvGraphicFramePr>
            <a:graphicFrameLocks noChangeAspect="1"/>
          </p:cNvGraphicFramePr>
          <p:nvPr/>
        </p:nvGraphicFramePr>
        <p:xfrm>
          <a:off x="3276600" y="1892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6" name="Equation" r:id="rId5" imgW="434975" imgH="676910" progId="Equation.DSMT4">
                  <p:embed/>
                </p:oleObj>
              </mc:Choice>
              <mc:Fallback>
                <p:oleObj name="Equation" r:id="rId5" imgW="434975" imgH="67691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92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8600" y="2286000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从小的正则化开始，找到使损失减少的学习率。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1371600"/>
            <a:ext cx="6686422" cy="3108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8587" y="34290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若损失不下降，可能是学习率设置过低。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67000" y="4647684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损失几乎没有变化，也可能是学习率设置过低导致的。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49166" y="5320575"/>
            <a:ext cx="61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</a:rPr>
              <a:t>请注意，尽管训练集</a:t>
            </a:r>
            <a:r>
              <a:rPr lang="en-US" altLang="zh-CN" sz="2000" dirty="0">
                <a:solidFill>
                  <a:srgbClr val="0070C0"/>
                </a:solidFill>
              </a:rPr>
              <a:t>/ </a:t>
            </a:r>
            <a:r>
              <a:rPr lang="zh-CN" altLang="en-US" sz="2000" dirty="0">
                <a:solidFill>
                  <a:srgbClr val="0070C0"/>
                </a:solidFill>
              </a:rPr>
              <a:t>验证集的准确性达到</a:t>
            </a:r>
            <a:r>
              <a:rPr lang="en-US" altLang="zh-CN" sz="2000" dirty="0">
                <a:solidFill>
                  <a:srgbClr val="0070C0"/>
                </a:solidFill>
              </a:rPr>
              <a:t>20</a:t>
            </a:r>
            <a:r>
              <a:rPr lang="zh-CN" altLang="en-US" sz="2000" dirty="0">
                <a:solidFill>
                  <a:srgbClr val="0070C0"/>
                </a:solidFill>
              </a:rPr>
              <a:t>％，这是怎么回事？ （请记住，这是</a:t>
            </a:r>
            <a:r>
              <a:rPr lang="en-US" altLang="zh-CN" sz="20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000" dirty="0">
                <a:solidFill>
                  <a:srgbClr val="0070C0"/>
                </a:solidFill>
              </a:rPr>
              <a:t>）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调整学习率</a:t>
            </a:r>
            <a:endParaRPr lang="zh-CN" altLang="en-US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3"/>
              <p:cNvSpPr txBox="1">
                <a:spLocks noChangeArrowheads="1"/>
              </p:cNvSpPr>
              <p:nvPr/>
            </p:nvSpPr>
            <p:spPr bwMode="auto">
              <a:xfrm>
                <a:off x="439615" y="1407206"/>
                <a:ext cx="8137525" cy="525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PMingLiU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现在我们尝试一下学习率为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kumimoji="0" lang="zh-CN" altLang="en-US" sz="2400" dirty="0">
                    <a:solidFill>
                      <a:schemeClr val="bg2"/>
                    </a:solidFill>
                    <a:latin typeface="+mn-ea"/>
                    <a:ea typeface="+mn-ea"/>
                  </a:rPr>
                  <a:t>的网络</a:t>
                </a:r>
                <a:r>
                  <a:rPr kumimoji="0" lang="zh-CN" altLang="en-US" sz="2800" dirty="0">
                    <a:solidFill>
                      <a:schemeClr val="bg2"/>
                    </a:solidFill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420" y="1407160"/>
                <a:ext cx="6085205" cy="525145"/>
              </a:xfrm>
              <a:prstGeom prst="rect">
                <a:avLst/>
              </a:prstGeom>
              <a:blipFill rotWithShape="1">
                <a:blip r:embed="rId3"/>
                <a:stretch>
                  <a:fillRect l="-1199" t="-12791" b="-302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22" name="Object 4"/>
          <p:cNvGraphicFramePr>
            <a:graphicFrameLocks noChangeAspect="1"/>
          </p:cNvGraphicFramePr>
          <p:nvPr/>
        </p:nvGraphicFramePr>
        <p:xfrm>
          <a:off x="3779838" y="369252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7" name="Equation" r:id="rId4" imgW="434975" imgH="676910" progId="Equation.DSMT4">
                  <p:embed/>
                </p:oleObj>
              </mc:Choice>
              <mc:Fallback>
                <p:oleObj name="Equation" r:id="rId4" imgW="434975" imgH="67691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692525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/>
        </p:nvGraphicFramePr>
        <p:xfrm>
          <a:off x="3779838" y="369252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8" name="Equation" r:id="rId6" imgW="434975" imgH="676910" progId="Equation.DSMT4">
                  <p:embed/>
                </p:oleObj>
              </mc:Choice>
              <mc:Fallback>
                <p:oleObj name="Equation" r:id="rId6" imgW="434975" imgH="67691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692525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0"/>
          <p:cNvGraphicFramePr>
            <a:graphicFrameLocks noChangeAspect="1"/>
          </p:cNvGraphicFramePr>
          <p:nvPr/>
        </p:nvGraphicFramePr>
        <p:xfrm>
          <a:off x="3276600" y="1892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9" name="Equation" r:id="rId7" imgW="434975" imgH="676910" progId="Equation.DSMT4">
                  <p:embed/>
                </p:oleObj>
              </mc:Choice>
              <mc:Fallback>
                <p:oleObj name="Equation" r:id="rId7" imgW="434975" imgH="67691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92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020601"/>
            <a:ext cx="8201025" cy="31718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28600" y="5483251"/>
                <a:ext cx="9237785" cy="719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en-US" sz="2000" dirty="0"/>
                  <a:t>损失中出现了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NaN</a:t>
                </a:r>
                <a:r>
                  <a:rPr lang="zh-CN" altLang="en-US" sz="2000" dirty="0"/>
                  <a:t>也就是损失爆炸现象，一般都是由过于高的学习率导致的。</a:t>
                </a:r>
                <a:endParaRPr lang="en-US" altLang="zh-CN" sz="20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CN" altLang="en-US" sz="2000" dirty="0"/>
                  <a:t>我们应该进行交叉验证的学习率的大概范围是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83251"/>
                <a:ext cx="9237785" cy="719812"/>
              </a:xfrm>
              <a:prstGeom prst="rect">
                <a:avLst/>
              </a:prstGeom>
              <a:blipFill>
                <a:blip r:embed="rId9"/>
                <a:stretch>
                  <a:fillRect l="-594" t="-5882" r="-462" b="-12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43000" y="1905000"/>
            <a:ext cx="51845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激活函数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数据预处理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权重初始化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批标准化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正则项及学习率调整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超参数优化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交叉验证策略</a:t>
            </a:r>
            <a:endParaRPr lang="zh-CN" altLang="en-US" kern="0" dirty="0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3708400" y="369252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5" name="Equation" r:id="rId3" imgW="434975" imgH="676910" progId="Equation.DSMT4">
                  <p:embed/>
                </p:oleObj>
              </mc:Choice>
              <mc:Fallback>
                <p:oleObj name="Equation" r:id="rId3" imgW="434975" imgH="67691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692525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3708400" y="369252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6" name="Equation" r:id="rId5" imgW="434975" imgH="676910" progId="Equation.DSMT4">
                  <p:embed/>
                </p:oleObj>
              </mc:Choice>
              <mc:Fallback>
                <p:oleObj name="Equation" r:id="rId5" imgW="434975" imgH="67691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692525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3205163" y="1892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7" name="Equation" r:id="rId6" imgW="434975" imgH="676910" progId="Equation.DSMT4">
                  <p:embed/>
                </p:oleObj>
              </mc:Choice>
              <mc:Fallback>
                <p:oleObj name="Equation" r:id="rId6" imgW="434975" imgH="67691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18923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7"/>
              <p:cNvSpPr txBox="1">
                <a:spLocks noChangeArrowheads="1"/>
              </p:cNvSpPr>
              <p:nvPr/>
            </p:nvSpPr>
            <p:spPr bwMode="auto">
              <a:xfrm>
                <a:off x="539750" y="1557338"/>
                <a:ext cx="8070850" cy="42187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PMingLiU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粗略</a:t>
                </a:r>
                <a14:m>
                  <m:oMath xmlns:m="http://schemas.openxmlformats.org/officeDocument/2006/math">
                    <m:r>
                      <a:rPr kumimoji="0" lang="zh-CN" altLang="en-US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→</m:t>
                    </m:r>
                  </m:oMath>
                </a14:m>
                <a:r>
                  <a:rPr kumimoji="0" lang="zh-CN" altLang="en-US" sz="2800" dirty="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分阶段精细交叉验证</a:t>
                </a:r>
                <a:endParaRPr kumimoji="0" lang="en-US" altLang="zh-CN" sz="2800" dirty="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第一阶段：只有几个时期可以大致了解哪些参数有效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第二阶段：更长的运行时间，更精细的搜索</a:t>
                </a:r>
                <a:r>
                  <a:rPr kumimoji="0" lang="en-US" altLang="zh-CN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…</a:t>
                </a:r>
                <a:r>
                  <a:rPr kumimoji="0"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（必要时重复）</a:t>
                </a:r>
                <a:endParaRPr kumimoji="0"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求解过程中检测内存爆炸的提示：</a:t>
                </a:r>
                <a:endParaRPr kumimoji="0"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400" dirty="0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如果此时运行开销大于三倍的原始开销，应及早停止。</a:t>
                </a:r>
                <a:endParaRPr kumimoji="0" lang="en-US" altLang="zh-CN" sz="2400" dirty="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750" y="1557338"/>
                <a:ext cx="8070850" cy="4218720"/>
              </a:xfrm>
              <a:prstGeom prst="rect">
                <a:avLst/>
              </a:prstGeom>
              <a:blipFill rotWithShape="1">
                <a:blip r:embed="rId7"/>
                <a:stretch>
                  <a:fillRect l="-1586" t="-1876" b="-18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4572000" y="1412875"/>
            <a:ext cx="1152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粗略搜索</a:t>
            </a:r>
            <a:endParaRPr lang="zh-CN" altLang="en-US" kern="0" dirty="0"/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4572000" y="1412875"/>
            <a:ext cx="1152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7200" y="1324892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例如，对</a:t>
            </a:r>
            <a:r>
              <a:rPr lang="en-US" altLang="zh-CN" sz="2400" dirty="0"/>
              <a:t>5</a:t>
            </a:r>
            <a:r>
              <a:rPr lang="zh-CN" altLang="en-US" sz="2400" dirty="0"/>
              <a:t>个</a:t>
            </a:r>
            <a:r>
              <a:rPr lang="en-US" altLang="zh-CN" sz="2400" dirty="0"/>
              <a:t>epoch</a:t>
            </a:r>
            <a:r>
              <a:rPr lang="zh-CN" altLang="en-US" sz="2400" dirty="0"/>
              <a:t>进行粗略搜索。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504"/>
            <a:ext cx="9144000" cy="25110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" y="4225305"/>
            <a:ext cx="8534400" cy="24396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19" y="1905000"/>
            <a:ext cx="9144000" cy="4109744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>
                <a:solidFill>
                  <a:schemeClr val="bg1"/>
                </a:solidFill>
              </a:rPr>
              <a:t>精细搜索</a:t>
            </a:r>
            <a:endParaRPr lang="zh-CN" altLang="en-US" kern="0" dirty="0"/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4356100" y="1339850"/>
            <a:ext cx="1152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45" name="Text Box 9"/>
          <p:cNvSpPr txBox="1">
            <a:spLocks noChangeArrowheads="1"/>
          </p:cNvSpPr>
          <p:nvPr/>
        </p:nvSpPr>
        <p:spPr bwMode="auto">
          <a:xfrm>
            <a:off x="5364163" y="2563813"/>
            <a:ext cx="4175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zh-CN" altLang="en-US" sz="24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3400" y="1339850"/>
            <a:ext cx="382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现在运行更好的搜索：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34719" y="4572000"/>
            <a:ext cx="2109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但是，最好的交叉验证结果令人担忧。 为什么？</a:t>
            </a:r>
          </a:p>
        </p:txBody>
      </p:sp>
      <p:cxnSp>
        <p:nvCxnSpPr>
          <p:cNvPr id="7" name="直接箭头连接符 6"/>
          <p:cNvCxnSpPr>
            <a:stCxn id="5" idx="1"/>
          </p:cNvCxnSpPr>
          <p:nvPr/>
        </p:nvCxnSpPr>
        <p:spPr bwMode="auto">
          <a:xfrm flipH="1" flipV="1">
            <a:off x="6629401" y="4953001"/>
            <a:ext cx="405318" cy="1268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zh-CN" altLang="en-US" kern="0" dirty="0">
                <a:solidFill>
                  <a:schemeClr val="bg1"/>
                </a:solidFill>
              </a:rPr>
              <a:t>随机搜索 </a:t>
            </a:r>
            <a:r>
              <a:rPr lang="en-US" altLang="zh-CN" kern="0" dirty="0">
                <a:solidFill>
                  <a:schemeClr val="bg1"/>
                </a:solidFill>
              </a:rPr>
              <a:t>VS. </a:t>
            </a:r>
            <a:r>
              <a:rPr lang="zh-CN" altLang="en-US" kern="0" dirty="0">
                <a:solidFill>
                  <a:schemeClr val="bg1"/>
                </a:solidFill>
              </a:rPr>
              <a:t>网格搜索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4286250" cy="4695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762125"/>
            <a:ext cx="371475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卷积层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" y="2122311"/>
            <a:ext cx="9144000" cy="36688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0600" y="1234856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卷积层：</a:t>
            </a:r>
            <a:endParaRPr lang="en-US" altLang="zh-CN" sz="2400" dirty="0"/>
          </a:p>
          <a:p>
            <a:r>
              <a:rPr lang="zh-CN" altLang="en-US" sz="2400" dirty="0"/>
              <a:t>假设有</a:t>
            </a:r>
            <a:r>
              <a:rPr lang="en-US" altLang="zh-CN" sz="2400" dirty="0"/>
              <a:t>6</a:t>
            </a:r>
            <a:r>
              <a:rPr lang="zh-CN" altLang="en-US" sz="2400" dirty="0"/>
              <a:t>个</a:t>
            </a:r>
            <a:r>
              <a:rPr lang="en-US" altLang="zh-CN" sz="2400" dirty="0"/>
              <a:t>5</a:t>
            </a:r>
            <a:r>
              <a:rPr lang="zh-CN" altLang="en-US" sz="2400" dirty="0"/>
              <a:t>*</a:t>
            </a:r>
            <a:r>
              <a:rPr lang="en-US" altLang="zh-CN" sz="2400" dirty="0"/>
              <a:t>5</a:t>
            </a:r>
            <a:r>
              <a:rPr lang="zh-CN" altLang="en-US" sz="2400" dirty="0"/>
              <a:t>的过滤器，我们就能分别获得</a:t>
            </a:r>
            <a:r>
              <a:rPr lang="en-US" altLang="zh-CN" sz="2400" dirty="0"/>
              <a:t>6</a:t>
            </a:r>
            <a:r>
              <a:rPr lang="zh-CN" altLang="en-US" sz="2400" dirty="0"/>
              <a:t>个特征图：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914400" y="6096000"/>
                <a:ext cx="7467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通过把激活图堆叠起来获得维度为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zh-CN" altLang="en-US" sz="2400" dirty="0"/>
                  <a:t>的新图。</a:t>
                </a: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096000"/>
                <a:ext cx="7467600" cy="461665"/>
              </a:xfrm>
              <a:prstGeom prst="rect">
                <a:avLst/>
              </a:prstGeom>
              <a:blipFill>
                <a:blip r:embed="rId3"/>
                <a:stretch>
                  <a:fillRect l="-1224" t="-14474" r="-530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超参数</a:t>
            </a:r>
            <a:endParaRPr lang="zh-CN" altLang="en-US" kern="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135937" cy="178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要使用的超参数：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1</a:t>
            </a:r>
            <a:r>
              <a:rPr kumimoji="0"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kumimoji="0"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网络架构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2</a:t>
            </a:r>
            <a:r>
              <a:rPr kumimoji="0"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kumimoji="0"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学习率，衰减时间表，更新类型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 dirty="0">
                <a:solidFill>
                  <a:schemeClr val="bg2"/>
                </a:solidFill>
                <a:latin typeface="+mn-ea"/>
                <a:ea typeface="+mn-ea"/>
              </a:rPr>
              <a:t>3</a:t>
            </a:r>
            <a:r>
              <a:rPr kumimoji="0" lang="zh-CN" altLang="en-US" sz="2000" dirty="0">
                <a:solidFill>
                  <a:schemeClr val="bg2"/>
                </a:solidFill>
                <a:latin typeface="+mn-ea"/>
                <a:ea typeface="+mn-ea"/>
              </a:rPr>
              <a:t>、</a:t>
            </a:r>
            <a:r>
              <a:rPr kumimoji="0"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正则化（</a:t>
            </a:r>
            <a:r>
              <a:rPr kumimoji="0" lang="en-US" altLang="zh-CN" sz="2000" b="1" dirty="0">
                <a:solidFill>
                  <a:schemeClr val="bg2"/>
                </a:solidFill>
                <a:ea typeface="+mn-ea"/>
                <a:cs typeface="Times New Roman" panose="02020603050405020304" pitchFamily="18" charset="0"/>
              </a:rPr>
              <a:t>L2 /</a:t>
            </a:r>
            <a:r>
              <a:rPr kumimoji="0" lang="en-US" altLang="zh-CN" sz="2000" dirty="0">
                <a:solidFill>
                  <a:schemeClr val="bg2"/>
                </a:solidFill>
                <a:ea typeface="+mn-ea"/>
                <a:cs typeface="Times New Roman" panose="02020603050405020304" pitchFamily="18" charset="0"/>
              </a:rPr>
              <a:t>Dropout</a:t>
            </a:r>
            <a:r>
              <a:rPr kumimoji="0" lang="zh-CN" altLang="en-US" sz="2000" dirty="0">
                <a:solidFill>
                  <a:schemeClr val="bg2"/>
                </a:solidFill>
                <a:ea typeface="+mn-ea"/>
                <a:cs typeface="Times New Roman" panose="02020603050405020304" pitchFamily="18" charset="0"/>
              </a:rPr>
              <a:t>的</a:t>
            </a:r>
            <a:r>
              <a:rPr kumimoji="0" lang="zh-CN" altLang="en-US" sz="2000" b="1" dirty="0">
                <a:solidFill>
                  <a:schemeClr val="bg2"/>
                </a:solidFill>
                <a:latin typeface="+mn-ea"/>
                <a:ea typeface="+mn-ea"/>
              </a:rPr>
              <a:t>强度）</a:t>
            </a:r>
            <a:endParaRPr kumimoji="0" lang="zh-CN" altLang="en-US" sz="24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295650"/>
            <a:ext cx="5572125" cy="3562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47800" y="46482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神经网络从业者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音乐 </a:t>
            </a:r>
            <a:r>
              <a:rPr lang="en-US" altLang="zh-CN" dirty="0">
                <a:solidFill>
                  <a:srgbClr val="FF0000"/>
                </a:solidFill>
              </a:rPr>
              <a:t>= </a:t>
            </a:r>
            <a:r>
              <a:rPr lang="zh-CN" altLang="en-US" dirty="0">
                <a:solidFill>
                  <a:srgbClr val="FF0000"/>
                </a:solidFill>
              </a:rPr>
              <a:t>损失函数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sz="3600" dirty="0"/>
              <a:t>监控并可视化损失曲线：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00563" y="1339850"/>
            <a:ext cx="1152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550"/>
            <a:ext cx="4561941" cy="37607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61" y="1987550"/>
            <a:ext cx="4212111" cy="377787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340495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不好的初始化会导致：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1989"/>
            <a:ext cx="7590928" cy="468249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340495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不好的初始化会导致：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5706"/>
            <a:ext cx="8839200" cy="432988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sz="3600" dirty="0"/>
              <a:t>监控并可视化精度：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00563" y="1339850"/>
            <a:ext cx="11525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66850"/>
            <a:ext cx="6743700" cy="5391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89906" y="2438400"/>
                <a:ext cx="2209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差距大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过度拟合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增加正则化强度？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06" y="2438400"/>
                <a:ext cx="220980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3039" t="-6034" r="-14088" b="-12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957303" y="4876800"/>
                <a:ext cx="1981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</a:rPr>
                  <a:t>没有差距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增加模型容量？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03" y="4876800"/>
                <a:ext cx="1981200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3077" t="-6034" r="-16000" b="-12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340495"/>
            <a:ext cx="83529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跟踪权重更新</a:t>
            </a:r>
            <a:r>
              <a:rPr lang="en-US" altLang="zh-CN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</a:t>
            </a:r>
            <a:r>
              <a:rPr lang="zh-CN" alt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权重幅度的比率</a:t>
            </a:r>
            <a:endParaRPr lang="zh-CN" altLang="en-US" sz="3200" b="0" i="0" dirty="0">
              <a:solidFill>
                <a:srgbClr val="777777"/>
              </a:solidFill>
              <a:effectLst/>
              <a:latin typeface="Roboto" panose="02000000000000000000" pitchFamily="2" charset="0"/>
            </a:endParaRPr>
          </a:p>
          <a:p>
            <a:endParaRPr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71600"/>
            <a:ext cx="8648700" cy="3333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7650" y="4905458"/>
            <a:ext cx="836327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更新和值之间的比率：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0.0002 / 0.02 = 0.01</a:t>
            </a:r>
            <a:r>
              <a:rPr lang="zh-CN" altLang="en-US" sz="2400" dirty="0"/>
              <a:t>，期望值大约在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0.001</a:t>
            </a:r>
            <a:r>
              <a:rPr lang="zh-CN" altLang="en-US" sz="2400" dirty="0"/>
              <a:t>左右。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43000" y="1905000"/>
            <a:ext cx="518457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激活函数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数据预处理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权重初始化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批量归一化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监督学习过程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超参数优化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总结</a:t>
            </a:r>
            <a:endParaRPr lang="zh-CN" altLang="en-US" kern="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09600" y="5410200"/>
            <a:ext cx="8077200" cy="1219200"/>
          </a:xfrm>
          <a:prstGeom prst="rect">
            <a:avLst/>
          </a:prstGeom>
        </p:spPr>
        <p:txBody>
          <a:bodyPr lIns="92075" tIns="46038" rIns="92075" bIns="46038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r>
              <a:rPr lang="en-US" altLang="zh-CN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?!</a:t>
            </a:r>
            <a:endParaRPr lang="en-US" altLang="zh-CN" sz="5400" b="0" kern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2124075" y="1196975"/>
          <a:ext cx="4968875" cy="431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3" name="位图图像" r:id="rId3" imgW="2354580" imgH="1973580" progId="Paint.Picture">
                  <p:embed/>
                </p:oleObj>
              </mc:Choice>
              <mc:Fallback>
                <p:oleObj name="位图图像" r:id="rId3" imgW="2354580" imgH="197358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196975"/>
                        <a:ext cx="4968875" cy="431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62000" y="1295400"/>
            <a:ext cx="73092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00B0F0"/>
                </a:solidFill>
              </a:rPr>
              <a:t>对于给定数据集</a:t>
            </a:r>
            <a:r>
              <a:rPr lang="en-US" altLang="zh-CN" sz="21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  <a:r>
              <a:rPr lang="zh-CN" altLang="en-US" sz="2100" dirty="0">
                <a:solidFill>
                  <a:srgbClr val="00B0F0"/>
                </a:solidFill>
              </a:rPr>
              <a:t>，使用</a:t>
            </a:r>
            <a:r>
              <a:rPr lang="en-US" altLang="zh-CN" sz="21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zh-CN" altLang="en-US" sz="2100" dirty="0">
                <a:solidFill>
                  <a:srgbClr val="00B0F0"/>
                </a:solidFill>
              </a:rPr>
              <a:t>搭建简单的自编码器神经网络，设置不同权重初始化值、激活函数、学习率及正则项系数等参数并训练网络，可视化相应损失曲线和初始及重构后的结果。</a:t>
            </a:r>
            <a:endParaRPr lang="en-US" altLang="zh-CN" sz="21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340495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任务：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103" y="2941667"/>
            <a:ext cx="4091034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通过优化方法来学习参数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8191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83058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小批量随机梯度下降 </a:t>
            </a:r>
            <a:r>
              <a:rPr lang="en-US" altLang="zh-CN" kern="0" dirty="0">
                <a:solidFill>
                  <a:schemeClr val="bg1"/>
                </a:solidFill>
              </a:rPr>
              <a:t>Mini-batch SGD</a:t>
            </a:r>
            <a:endParaRPr lang="zh-CN" altLang="en-US" kern="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4400" y="1981200"/>
            <a:ext cx="7086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步骤：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循环：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、选择</a:t>
            </a:r>
            <a:r>
              <a:rPr lang="en-US" altLang="zh-CN" sz="2400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个训练样本；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、通过网络正向传播获得损失；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、反向传播计算梯度；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dirty="0">
                <a:latin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</a:rPr>
              <a:t>、使用梯度来更新网络参数。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训练神经网络</a:t>
            </a:r>
            <a:endParaRPr lang="zh-CN" altLang="en-US" kern="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22506" y="1828800"/>
            <a:ext cx="6934200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ea typeface="宋体" panose="02010600030101010101" pitchFamily="2" charset="-122"/>
              </a:rPr>
              <a:t>1</a:t>
            </a:r>
            <a:r>
              <a:rPr kumimoji="0" lang="zh-CN" altLang="en-US" sz="2400" dirty="0">
                <a:ea typeface="宋体" panose="02010600030101010101" pitchFamily="2" charset="-122"/>
              </a:rPr>
              <a:t>、首先设置</a:t>
            </a:r>
            <a:endParaRPr kumimoji="0" lang="en-US" altLang="zh-CN" sz="24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ea typeface="宋体" panose="02010600030101010101" pitchFamily="2" charset="-122"/>
              </a:rPr>
              <a:t>激活函数、预处理过程、权重初始化、正则项、梯度检查</a:t>
            </a:r>
            <a:endParaRPr kumimoji="0" lang="en-US" altLang="zh-CN" sz="24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ea typeface="宋体" panose="02010600030101010101" pitchFamily="2" charset="-122"/>
              </a:rPr>
              <a:t>2</a:t>
            </a:r>
            <a:r>
              <a:rPr kumimoji="0" lang="zh-CN" altLang="en-US" sz="2400" dirty="0">
                <a:ea typeface="宋体" panose="02010600030101010101" pitchFamily="2" charset="-122"/>
              </a:rPr>
              <a:t>、动态训练</a:t>
            </a:r>
            <a:endParaRPr kumimoji="0" lang="en-US" altLang="zh-CN" sz="24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ea typeface="宋体" panose="02010600030101010101" pitchFamily="2" charset="-122"/>
              </a:rPr>
              <a:t>学习过程、参数更新、超参数优化</a:t>
            </a:r>
            <a:endParaRPr kumimoji="0" lang="en-US" altLang="zh-CN" sz="24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400" dirty="0">
                <a:ea typeface="宋体" panose="02010600030101010101" pitchFamily="2" charset="-122"/>
              </a:rPr>
              <a:t>3</a:t>
            </a:r>
            <a:r>
              <a:rPr kumimoji="0" lang="zh-CN" altLang="en-US" sz="2400" dirty="0">
                <a:ea typeface="宋体" panose="02010600030101010101" pitchFamily="2" charset="-122"/>
              </a:rPr>
              <a:t>、评估</a:t>
            </a:r>
            <a:endParaRPr kumimoji="0" lang="en-US" altLang="zh-CN" sz="24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ea typeface="宋体" panose="02010600030101010101" pitchFamily="2" charset="-122"/>
              </a:rPr>
              <a:t>确定最终模型并评估。</a:t>
            </a:r>
            <a:endParaRPr kumimoji="0" lang="en-GB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3 2">
      <a:dk1>
        <a:srgbClr val="000000"/>
      </a:dk1>
      <a:lt1>
        <a:srgbClr val="FFFFFF"/>
      </a:lt1>
      <a:dk2>
        <a:srgbClr val="2E507A"/>
      </a:dk2>
      <a:lt2>
        <a:srgbClr val="333333"/>
      </a:lt2>
      <a:accent1>
        <a:srgbClr val="5A90C2"/>
      </a:accent1>
      <a:accent2>
        <a:srgbClr val="8AC246"/>
      </a:accent2>
      <a:accent3>
        <a:srgbClr val="FFFFFF"/>
      </a:accent3>
      <a:accent4>
        <a:srgbClr val="000000"/>
      </a:accent4>
      <a:accent5>
        <a:srgbClr val="B5C6DD"/>
      </a:accent5>
      <a:accent6>
        <a:srgbClr val="7DB03F"/>
      </a:accent6>
      <a:hlink>
        <a:srgbClr val="F6831A"/>
      </a:hlink>
      <a:folHlink>
        <a:srgbClr val="EFC8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3 1">
        <a:dk1>
          <a:srgbClr val="000000"/>
        </a:dk1>
        <a:lt1>
          <a:srgbClr val="FFFFFF"/>
        </a:lt1>
        <a:dk2>
          <a:srgbClr val="800000"/>
        </a:dk2>
        <a:lt2>
          <a:srgbClr val="333333"/>
        </a:lt2>
        <a:accent1>
          <a:srgbClr val="EB6743"/>
        </a:accent1>
        <a:accent2>
          <a:srgbClr val="D3A911"/>
        </a:accent2>
        <a:accent3>
          <a:srgbClr val="FFFFFF"/>
        </a:accent3>
        <a:accent4>
          <a:srgbClr val="000000"/>
        </a:accent4>
        <a:accent5>
          <a:srgbClr val="F3B8B0"/>
        </a:accent5>
        <a:accent6>
          <a:srgbClr val="BF990E"/>
        </a:accent6>
        <a:hlink>
          <a:srgbClr val="7B9B63"/>
        </a:hlink>
        <a:folHlink>
          <a:srgbClr val="38A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2">
        <a:dk1>
          <a:srgbClr val="000000"/>
        </a:dk1>
        <a:lt1>
          <a:srgbClr val="FFFFFF"/>
        </a:lt1>
        <a:dk2>
          <a:srgbClr val="2E507A"/>
        </a:dk2>
        <a:lt2>
          <a:srgbClr val="333333"/>
        </a:lt2>
        <a:accent1>
          <a:srgbClr val="5A90C2"/>
        </a:accent1>
        <a:accent2>
          <a:srgbClr val="8AC246"/>
        </a:accent2>
        <a:accent3>
          <a:srgbClr val="FFFFFF"/>
        </a:accent3>
        <a:accent4>
          <a:srgbClr val="000000"/>
        </a:accent4>
        <a:accent5>
          <a:srgbClr val="B5C6DD"/>
        </a:accent5>
        <a:accent6>
          <a:srgbClr val="7DB03F"/>
        </a:accent6>
        <a:hlink>
          <a:srgbClr val="F6831A"/>
        </a:hlink>
        <a:folHlink>
          <a:srgbClr val="EFC8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3">
        <a:dk1>
          <a:srgbClr val="000000"/>
        </a:dk1>
        <a:lt1>
          <a:srgbClr val="FFFFFF"/>
        </a:lt1>
        <a:dk2>
          <a:srgbClr val="A82A9F"/>
        </a:dk2>
        <a:lt2>
          <a:srgbClr val="4D4D4D"/>
        </a:lt2>
        <a:accent1>
          <a:srgbClr val="12B4D4"/>
        </a:accent1>
        <a:accent2>
          <a:srgbClr val="F1C23D"/>
        </a:accent2>
        <a:accent3>
          <a:srgbClr val="FFFFFF"/>
        </a:accent3>
        <a:accent4>
          <a:srgbClr val="000000"/>
        </a:accent4>
        <a:accent5>
          <a:srgbClr val="AAD6E6"/>
        </a:accent5>
        <a:accent6>
          <a:srgbClr val="DAB036"/>
        </a:accent6>
        <a:hlink>
          <a:srgbClr val="8CA62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2041</Words>
  <Application>Microsoft Office PowerPoint</Application>
  <PresentationFormat>全屏显示(4:3)</PresentationFormat>
  <Paragraphs>261</Paragraphs>
  <Slides>68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85" baseType="lpstr">
      <vt:lpstr>-apple-system</vt:lpstr>
      <vt:lpstr>ArialMT</vt:lpstr>
      <vt:lpstr>PingFang SC</vt:lpstr>
      <vt:lpstr>Roboto</vt:lpstr>
      <vt:lpstr>等线</vt:lpstr>
      <vt:lpstr>华文新魏</vt:lpstr>
      <vt:lpstr>宋体</vt:lpstr>
      <vt:lpstr>Arial</vt:lpstr>
      <vt:lpstr>Calibri</vt:lpstr>
      <vt:lpstr>Cambria Math</vt:lpstr>
      <vt:lpstr>Tahoma</vt:lpstr>
      <vt:lpstr>Times New Roman</vt:lpstr>
      <vt:lpstr>Verdana</vt:lpstr>
      <vt:lpstr>Wingdings</vt:lpstr>
      <vt:lpstr>主题1</vt:lpstr>
      <vt:lpstr>Equation</vt:lpstr>
      <vt:lpstr>位图图像</vt:lpstr>
      <vt:lpstr>   第十三讲 训练神经网络（Ι）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Eric</cp:lastModifiedBy>
  <cp:revision>203</cp:revision>
  <dcterms:created xsi:type="dcterms:W3CDTF">2006-08-16T00:00:00Z</dcterms:created>
  <dcterms:modified xsi:type="dcterms:W3CDTF">2020-11-02T09:48:33Z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